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82" r:id="rId4"/>
    <p:sldId id="257" r:id="rId5"/>
    <p:sldId id="290" r:id="rId6"/>
    <p:sldId id="291" r:id="rId7"/>
    <p:sldId id="273" r:id="rId8"/>
    <p:sldId id="260" r:id="rId9"/>
    <p:sldId id="293" r:id="rId10"/>
    <p:sldId id="301" r:id="rId11"/>
    <p:sldId id="261" r:id="rId12"/>
    <p:sldId id="262" r:id="rId13"/>
    <p:sldId id="281" r:id="rId14"/>
    <p:sldId id="294" r:id="rId15"/>
    <p:sldId id="274" r:id="rId16"/>
    <p:sldId id="271" r:id="rId17"/>
    <p:sldId id="287" r:id="rId18"/>
    <p:sldId id="289" r:id="rId19"/>
    <p:sldId id="275" r:id="rId20"/>
    <p:sldId id="278" r:id="rId21"/>
    <p:sldId id="259" r:id="rId22"/>
    <p:sldId id="286" r:id="rId23"/>
    <p:sldId id="272" r:id="rId24"/>
    <p:sldId id="269" r:id="rId25"/>
    <p:sldId id="270" r:id="rId26"/>
    <p:sldId id="267" r:id="rId27"/>
    <p:sldId id="295" r:id="rId28"/>
    <p:sldId id="268" r:id="rId29"/>
    <p:sldId id="292" r:id="rId30"/>
    <p:sldId id="277" r:id="rId31"/>
    <p:sldId id="296" r:id="rId32"/>
    <p:sldId id="297" r:id="rId33"/>
    <p:sldId id="298" r:id="rId34"/>
    <p:sldId id="299" r:id="rId35"/>
    <p:sldId id="302" r:id="rId36"/>
    <p:sldId id="303" r:id="rId37"/>
    <p:sldId id="304" r:id="rId38"/>
    <p:sldId id="300"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66FF"/>
    <a:srgbClr val="FFFF99"/>
    <a:srgbClr val="FF00FF"/>
    <a:srgbClr val="C55A11"/>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BC160B-0AC0-4258-92AF-5FF13BEFF629}" v="2" dt="2023-08-11T10:35:30.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857" autoAdjust="0"/>
  </p:normalViewPr>
  <p:slideViewPr>
    <p:cSldViewPr snapToGrid="0">
      <p:cViewPr varScale="1">
        <p:scale>
          <a:sx n="99" d="100"/>
          <a:sy n="99" d="100"/>
        </p:scale>
        <p:origin x="94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FB9D0-E642-430E-ACCB-ECB573D5210F}" type="datetimeFigureOut">
              <a:rPr lang="en-US" smtClean="0"/>
              <a:t>8/17/2023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521E4C-24C5-451B-BCDF-8850DEC7143D}" type="slidenum">
              <a:rPr lang="en-US" smtClean="0"/>
              <a:t>‹#›</a:t>
            </a:fld>
            <a:endParaRPr lang="en-US"/>
          </a:p>
        </p:txBody>
      </p:sp>
    </p:spTree>
    <p:extLst>
      <p:ext uri="{BB962C8B-B14F-4D97-AF65-F5344CB8AC3E}">
        <p14:creationId xmlns:p14="http://schemas.microsoft.com/office/powerpoint/2010/main" val="399288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13</a:t>
            </a:fld>
            <a:endParaRPr lang="en-US"/>
          </a:p>
        </p:txBody>
      </p:sp>
    </p:spTree>
    <p:extLst>
      <p:ext uri="{BB962C8B-B14F-4D97-AF65-F5344CB8AC3E}">
        <p14:creationId xmlns:p14="http://schemas.microsoft.com/office/powerpoint/2010/main" val="1001936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D1D5DB"/>
                </a:solidFill>
                <a:effectLst/>
                <a:latin typeface="Söhne"/>
              </a:rPr>
              <a:t>El test se plantea de la siguiente manera: un juez humano interactúa a través de una interfaz de texto con dos participantes, uno es una máquina y el otro es un humano. El juez no puede ver ni oír a los participantes, solo puede comunicarse a través de texto. Si el juez no puede determinar cuál de los dos, la máquina o el humano, está respondiendo a sus preguntas y comentarios, entonces según Turing, se considera que la máquina ha pasado la prueba y ha demostrado un nivel de inteligencia equiparable al humano en ese contexto.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BO" dirty="0"/>
          </a:p>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En resumen, el Test de Turing busca evaluar la capacidad de una máquina para generar respuestas y comportamientos que sean tan convincentes como los de un ser humano, sin necesariamente comprender la inteligencia de manera profunda. Aunque el Test de Turing es un concepto influyente en la historia de la inteligencia artificial, también ha sido objeto de debate y críticas, ya que algunos argumentan que la capacidad de imitar el comportamiento humano no equivale necesariamente a la verdadera inteligencia o comprensión.</a:t>
            </a:r>
          </a:p>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14</a:t>
            </a:fld>
            <a:endParaRPr lang="en-US"/>
          </a:p>
        </p:txBody>
      </p:sp>
    </p:spTree>
    <p:extLst>
      <p:ext uri="{BB962C8B-B14F-4D97-AF65-F5344CB8AC3E}">
        <p14:creationId xmlns:p14="http://schemas.microsoft.com/office/powerpoint/2010/main" val="4162153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Big Data, o </a:t>
            </a:r>
            <a:r>
              <a:rPr lang="en-US" dirty="0" err="1"/>
              <a:t>datos</a:t>
            </a:r>
            <a:r>
              <a:rPr lang="en-US" dirty="0"/>
              <a:t> </a:t>
            </a:r>
            <a:r>
              <a:rPr lang="en-US" dirty="0" err="1"/>
              <a:t>masivos</a:t>
            </a:r>
            <a:r>
              <a:rPr lang="en-US" dirty="0"/>
              <a:t>, describe conjuntos de </a:t>
            </a:r>
            <a:r>
              <a:rPr lang="en-US" dirty="0" err="1"/>
              <a:t>datos</a:t>
            </a:r>
            <a:r>
              <a:rPr lang="en-US" dirty="0"/>
              <a:t> </a:t>
            </a:r>
            <a:r>
              <a:rPr lang="en-US" dirty="0" err="1"/>
              <a:t>extremadamente</a:t>
            </a:r>
            <a:r>
              <a:rPr lang="en-US" dirty="0"/>
              <a:t> </a:t>
            </a:r>
            <a:r>
              <a:rPr lang="en-US" dirty="0" err="1"/>
              <a:t>grandes</a:t>
            </a:r>
            <a:r>
              <a:rPr lang="en-US" dirty="0"/>
              <a:t> y </a:t>
            </a:r>
            <a:r>
              <a:rPr lang="en-US" dirty="0" err="1"/>
              <a:t>complejos</a:t>
            </a:r>
            <a:r>
              <a:rPr lang="en-US" dirty="0"/>
              <a:t> que </a:t>
            </a:r>
            <a:r>
              <a:rPr lang="en-US" dirty="0" err="1"/>
              <a:t>superan</a:t>
            </a:r>
            <a:r>
              <a:rPr lang="en-US" dirty="0"/>
              <a:t> la </a:t>
            </a:r>
            <a:r>
              <a:rPr lang="en-US" dirty="0" err="1"/>
              <a:t>capacidad</a:t>
            </a:r>
            <a:r>
              <a:rPr lang="en-US" dirty="0"/>
              <a:t> de las </a:t>
            </a:r>
            <a:r>
              <a:rPr lang="en-US" dirty="0" err="1"/>
              <a:t>herramientas</a:t>
            </a:r>
            <a:r>
              <a:rPr lang="en-US" dirty="0"/>
              <a:t> </a:t>
            </a:r>
            <a:r>
              <a:rPr lang="en-US" dirty="0" err="1"/>
              <a:t>tradicionales</a:t>
            </a:r>
            <a:r>
              <a:rPr lang="en-US" dirty="0"/>
              <a:t> de </a:t>
            </a:r>
            <a:r>
              <a:rPr lang="en-US" dirty="0" err="1"/>
              <a:t>procesamiento</a:t>
            </a:r>
            <a:r>
              <a:rPr lang="en-US" dirty="0"/>
              <a:t> y </a:t>
            </a:r>
            <a:r>
              <a:rPr lang="en-US" dirty="0" err="1"/>
              <a:t>almacenamiento</a:t>
            </a:r>
            <a:r>
              <a:rPr lang="en-US" dirty="0"/>
              <a:t> de </a:t>
            </a:r>
            <a:r>
              <a:rPr lang="en-US" dirty="0" err="1"/>
              <a:t>datos</a:t>
            </a:r>
            <a:r>
              <a:rPr lang="en-US" dirty="0"/>
              <a:t> para </a:t>
            </a:r>
            <a:r>
              <a:rPr lang="en-US" dirty="0" err="1"/>
              <a:t>gestionarlos</a:t>
            </a:r>
            <a:r>
              <a:rPr lang="en-US" dirty="0"/>
              <a:t> de </a:t>
            </a:r>
            <a:r>
              <a:rPr lang="en-US" dirty="0" err="1"/>
              <a:t>manera</a:t>
            </a:r>
            <a:r>
              <a:rPr lang="en-US" dirty="0"/>
              <a:t> </a:t>
            </a:r>
            <a:r>
              <a:rPr lang="en-US" dirty="0" err="1"/>
              <a:t>eficiente</a:t>
            </a:r>
            <a:r>
              <a:rPr lang="en-US" dirty="0"/>
              <a:t>. Se </a:t>
            </a:r>
            <a:r>
              <a:rPr lang="en-US" dirty="0" err="1"/>
              <a:t>definen</a:t>
            </a:r>
            <a:r>
              <a:rPr lang="en-US" dirty="0"/>
              <a:t> </a:t>
            </a:r>
            <a:r>
              <a:rPr lang="en-US" dirty="0" err="1"/>
              <a:t>por</a:t>
            </a:r>
            <a:r>
              <a:rPr lang="en-US" dirty="0"/>
              <a:t> las 3 Vs:</a:t>
            </a:r>
          </a:p>
          <a:p>
            <a:endParaRPr lang="en-US" dirty="0"/>
          </a:p>
          <a:p>
            <a:r>
              <a:rPr lang="en-US" dirty="0"/>
              <a:t>1. </a:t>
            </a:r>
            <a:r>
              <a:rPr lang="en-US" dirty="0" err="1"/>
              <a:t>Volumen</a:t>
            </a:r>
            <a:r>
              <a:rPr lang="en-US" dirty="0"/>
              <a:t>: El Big Data se </a:t>
            </a:r>
            <a:r>
              <a:rPr lang="en-US" dirty="0" err="1"/>
              <a:t>refiere</a:t>
            </a:r>
            <a:r>
              <a:rPr lang="en-US" dirty="0"/>
              <a:t> a conjuntos de </a:t>
            </a:r>
            <a:r>
              <a:rPr lang="en-US" dirty="0" err="1"/>
              <a:t>datos</a:t>
            </a:r>
            <a:r>
              <a:rPr lang="en-US" dirty="0"/>
              <a:t> que son tan </a:t>
            </a:r>
            <a:r>
              <a:rPr lang="en-US" dirty="0" err="1"/>
              <a:t>grandes</a:t>
            </a:r>
            <a:r>
              <a:rPr lang="en-US" dirty="0"/>
              <a:t> que no </a:t>
            </a:r>
            <a:r>
              <a:rPr lang="en-US" dirty="0" err="1"/>
              <a:t>pueden</a:t>
            </a:r>
            <a:r>
              <a:rPr lang="en-US" dirty="0"/>
              <a:t> ser </a:t>
            </a:r>
            <a:r>
              <a:rPr lang="en-US" dirty="0" err="1"/>
              <a:t>gestionados</a:t>
            </a:r>
            <a:r>
              <a:rPr lang="en-US" dirty="0"/>
              <a:t> o </a:t>
            </a:r>
            <a:r>
              <a:rPr lang="en-US" dirty="0" err="1"/>
              <a:t>procesados</a:t>
            </a:r>
            <a:r>
              <a:rPr lang="en-US" dirty="0"/>
              <a:t> </a:t>
            </a:r>
            <a:r>
              <a:rPr lang="en-US" dirty="0" err="1"/>
              <a:t>mediante</a:t>
            </a:r>
            <a:r>
              <a:rPr lang="en-US" dirty="0"/>
              <a:t> </a:t>
            </a:r>
            <a:r>
              <a:rPr lang="en-US" dirty="0" err="1"/>
              <a:t>sistemas</a:t>
            </a:r>
            <a:r>
              <a:rPr lang="en-US" dirty="0"/>
              <a:t> </a:t>
            </a:r>
            <a:r>
              <a:rPr lang="en-US" dirty="0" err="1"/>
              <a:t>convencionales</a:t>
            </a:r>
            <a:r>
              <a:rPr lang="en-US" dirty="0"/>
              <a:t>. </a:t>
            </a:r>
            <a:r>
              <a:rPr lang="en-US" dirty="0" err="1"/>
              <a:t>Estos</a:t>
            </a:r>
            <a:r>
              <a:rPr lang="en-US" dirty="0"/>
              <a:t> </a:t>
            </a:r>
            <a:r>
              <a:rPr lang="en-US" dirty="0" err="1"/>
              <a:t>datos</a:t>
            </a:r>
            <a:r>
              <a:rPr lang="en-US" dirty="0"/>
              <a:t> </a:t>
            </a:r>
            <a:r>
              <a:rPr lang="en-US" dirty="0" err="1"/>
              <a:t>pueden</a:t>
            </a:r>
            <a:r>
              <a:rPr lang="en-US" dirty="0"/>
              <a:t> </a:t>
            </a:r>
            <a:r>
              <a:rPr lang="en-US" dirty="0" err="1"/>
              <a:t>provenir</a:t>
            </a:r>
            <a:r>
              <a:rPr lang="en-US" dirty="0"/>
              <a:t> de </a:t>
            </a:r>
            <a:r>
              <a:rPr lang="en-US" dirty="0" err="1"/>
              <a:t>diversas</a:t>
            </a:r>
            <a:r>
              <a:rPr lang="en-US" dirty="0"/>
              <a:t> </a:t>
            </a:r>
            <a:r>
              <a:rPr lang="en-US" dirty="0" err="1"/>
              <a:t>fuentes</a:t>
            </a:r>
            <a:r>
              <a:rPr lang="en-US" dirty="0"/>
              <a:t>, </a:t>
            </a:r>
            <a:r>
              <a:rPr lang="en-US" dirty="0" err="1"/>
              <a:t>como</a:t>
            </a:r>
            <a:r>
              <a:rPr lang="en-US" dirty="0"/>
              <a:t> </a:t>
            </a:r>
            <a:r>
              <a:rPr lang="en-US" dirty="0" err="1"/>
              <a:t>sensores</a:t>
            </a:r>
            <a:r>
              <a:rPr lang="en-US" dirty="0"/>
              <a:t>, redes </a:t>
            </a:r>
            <a:r>
              <a:rPr lang="en-US" dirty="0" err="1"/>
              <a:t>sociales</a:t>
            </a:r>
            <a:r>
              <a:rPr lang="en-US" dirty="0"/>
              <a:t>, </a:t>
            </a:r>
            <a:r>
              <a:rPr lang="en-US" dirty="0" err="1"/>
              <a:t>registros</a:t>
            </a:r>
            <a:r>
              <a:rPr lang="en-US" dirty="0"/>
              <a:t> de </a:t>
            </a:r>
            <a:r>
              <a:rPr lang="en-US" dirty="0" err="1"/>
              <a:t>transacciones</a:t>
            </a:r>
            <a:r>
              <a:rPr lang="en-US" dirty="0"/>
              <a:t>, </a:t>
            </a:r>
            <a:r>
              <a:rPr lang="en-US" dirty="0" err="1"/>
              <a:t>datos</a:t>
            </a:r>
            <a:r>
              <a:rPr lang="en-US" dirty="0"/>
              <a:t> de </a:t>
            </a:r>
            <a:r>
              <a:rPr lang="en-US" dirty="0" err="1"/>
              <a:t>investigación</a:t>
            </a:r>
            <a:r>
              <a:rPr lang="en-US" dirty="0"/>
              <a:t>, entre </a:t>
            </a:r>
            <a:r>
              <a:rPr lang="en-US" dirty="0" err="1"/>
              <a:t>otros</a:t>
            </a:r>
            <a:r>
              <a:rPr lang="en-US" dirty="0"/>
              <a:t>. El </a:t>
            </a:r>
            <a:r>
              <a:rPr lang="en-US" dirty="0" err="1"/>
              <a:t>volumen</a:t>
            </a:r>
            <a:r>
              <a:rPr lang="en-US" dirty="0"/>
              <a:t> de </a:t>
            </a:r>
            <a:r>
              <a:rPr lang="en-US" dirty="0" err="1"/>
              <a:t>datos</a:t>
            </a:r>
            <a:r>
              <a:rPr lang="en-US" dirty="0"/>
              <a:t> </a:t>
            </a:r>
            <a:r>
              <a:rPr lang="en-US" dirty="0" err="1"/>
              <a:t>puede</a:t>
            </a:r>
            <a:r>
              <a:rPr lang="en-US" dirty="0"/>
              <a:t> </a:t>
            </a:r>
            <a:r>
              <a:rPr lang="en-US" dirty="0" err="1"/>
              <a:t>llegar</a:t>
            </a:r>
            <a:r>
              <a:rPr lang="en-US" dirty="0"/>
              <a:t> a ser de terabytes, petabytes o </a:t>
            </a:r>
            <a:r>
              <a:rPr lang="en-US" dirty="0" err="1"/>
              <a:t>incluso</a:t>
            </a:r>
            <a:r>
              <a:rPr lang="en-US" dirty="0"/>
              <a:t> exabytes.</a:t>
            </a:r>
          </a:p>
          <a:p>
            <a:endParaRPr lang="en-US" dirty="0"/>
          </a:p>
          <a:p>
            <a:r>
              <a:rPr lang="en-US" dirty="0"/>
              <a:t>2. </a:t>
            </a:r>
            <a:r>
              <a:rPr lang="en-US" dirty="0" err="1"/>
              <a:t>Velocidad</a:t>
            </a:r>
            <a:r>
              <a:rPr lang="en-US" dirty="0"/>
              <a:t>: El Big Data se genera a </a:t>
            </a:r>
            <a:r>
              <a:rPr lang="en-US" dirty="0" err="1"/>
              <a:t>una</a:t>
            </a:r>
            <a:r>
              <a:rPr lang="en-US" dirty="0"/>
              <a:t> </a:t>
            </a:r>
            <a:r>
              <a:rPr lang="en-US" dirty="0" err="1"/>
              <a:t>velocidad</a:t>
            </a:r>
            <a:r>
              <a:rPr lang="en-US" dirty="0"/>
              <a:t> </a:t>
            </a:r>
            <a:r>
              <a:rPr lang="en-US" dirty="0" err="1"/>
              <a:t>increíblemente</a:t>
            </a:r>
            <a:r>
              <a:rPr lang="en-US" dirty="0"/>
              <a:t> </a:t>
            </a:r>
            <a:r>
              <a:rPr lang="en-US" dirty="0" err="1"/>
              <a:t>rápida</a:t>
            </a:r>
            <a:r>
              <a:rPr lang="en-US" dirty="0"/>
              <a:t>. Los </a:t>
            </a:r>
            <a:r>
              <a:rPr lang="en-US" dirty="0" err="1"/>
              <a:t>datos</a:t>
            </a:r>
            <a:r>
              <a:rPr lang="en-US" dirty="0"/>
              <a:t> </a:t>
            </a:r>
            <a:r>
              <a:rPr lang="en-US" dirty="0" err="1"/>
              <a:t>pueden</a:t>
            </a:r>
            <a:r>
              <a:rPr lang="en-US" dirty="0"/>
              <a:t> </a:t>
            </a:r>
            <a:r>
              <a:rPr lang="en-US" dirty="0" err="1"/>
              <a:t>fluir</a:t>
            </a:r>
            <a:r>
              <a:rPr lang="en-US" dirty="0"/>
              <a:t> y ser </a:t>
            </a:r>
            <a:r>
              <a:rPr lang="en-US" dirty="0" err="1"/>
              <a:t>generados</a:t>
            </a:r>
            <a:r>
              <a:rPr lang="en-US" dirty="0"/>
              <a:t> </a:t>
            </a:r>
            <a:r>
              <a:rPr lang="en-US" dirty="0" err="1"/>
              <a:t>en</a:t>
            </a:r>
            <a:r>
              <a:rPr lang="en-US" dirty="0"/>
              <a:t> </a:t>
            </a:r>
            <a:r>
              <a:rPr lang="en-US" dirty="0" err="1"/>
              <a:t>tiempo</a:t>
            </a:r>
            <a:r>
              <a:rPr lang="en-US" dirty="0"/>
              <a:t> real o </a:t>
            </a:r>
            <a:r>
              <a:rPr lang="en-US" dirty="0" err="1"/>
              <a:t>en</a:t>
            </a:r>
            <a:r>
              <a:rPr lang="en-US" dirty="0"/>
              <a:t> </a:t>
            </a:r>
            <a:r>
              <a:rPr lang="en-US" dirty="0" err="1"/>
              <a:t>intervalos</a:t>
            </a:r>
            <a:r>
              <a:rPr lang="en-US" dirty="0"/>
              <a:t> </a:t>
            </a:r>
            <a:r>
              <a:rPr lang="en-US" dirty="0" err="1"/>
              <a:t>muy</a:t>
            </a:r>
            <a:r>
              <a:rPr lang="en-US" dirty="0"/>
              <a:t> </a:t>
            </a:r>
            <a:r>
              <a:rPr lang="en-US" dirty="0" err="1"/>
              <a:t>cortos</a:t>
            </a:r>
            <a:r>
              <a:rPr lang="en-US" dirty="0"/>
              <a:t>. La </a:t>
            </a:r>
            <a:r>
              <a:rPr lang="en-US" dirty="0" err="1"/>
              <a:t>capacidad</a:t>
            </a:r>
            <a:r>
              <a:rPr lang="en-US" dirty="0"/>
              <a:t> para </a:t>
            </a:r>
            <a:r>
              <a:rPr lang="en-US" dirty="0" err="1"/>
              <a:t>capturar</a:t>
            </a:r>
            <a:r>
              <a:rPr lang="en-US" dirty="0"/>
              <a:t>, </a:t>
            </a:r>
            <a:r>
              <a:rPr lang="en-US" dirty="0" err="1"/>
              <a:t>procesar</a:t>
            </a:r>
            <a:r>
              <a:rPr lang="en-US" dirty="0"/>
              <a:t> y </a:t>
            </a:r>
            <a:r>
              <a:rPr lang="en-US" dirty="0" err="1"/>
              <a:t>analizar</a:t>
            </a:r>
            <a:r>
              <a:rPr lang="en-US" dirty="0"/>
              <a:t> </a:t>
            </a:r>
            <a:r>
              <a:rPr lang="en-US" dirty="0" err="1"/>
              <a:t>estos</a:t>
            </a:r>
            <a:r>
              <a:rPr lang="en-US" dirty="0"/>
              <a:t> </a:t>
            </a:r>
            <a:r>
              <a:rPr lang="en-US" dirty="0" err="1"/>
              <a:t>datos</a:t>
            </a:r>
            <a:r>
              <a:rPr lang="en-US" dirty="0"/>
              <a:t> </a:t>
            </a:r>
            <a:r>
              <a:rPr lang="en-US" dirty="0" err="1"/>
              <a:t>en</a:t>
            </a:r>
            <a:r>
              <a:rPr lang="en-US" dirty="0"/>
              <a:t> </a:t>
            </a:r>
            <a:r>
              <a:rPr lang="en-US" dirty="0" err="1"/>
              <a:t>tiempo</a:t>
            </a:r>
            <a:r>
              <a:rPr lang="en-US" dirty="0"/>
              <a:t> real es fundamental para </a:t>
            </a:r>
            <a:r>
              <a:rPr lang="en-US" dirty="0" err="1"/>
              <a:t>obtener</a:t>
            </a:r>
            <a:r>
              <a:rPr lang="en-US" dirty="0"/>
              <a:t> </a:t>
            </a:r>
            <a:r>
              <a:rPr lang="en-US" dirty="0" err="1"/>
              <a:t>información</a:t>
            </a:r>
            <a:r>
              <a:rPr lang="en-US" dirty="0"/>
              <a:t> </a:t>
            </a:r>
            <a:r>
              <a:rPr lang="en-US" dirty="0" err="1"/>
              <a:t>valiosa</a:t>
            </a:r>
            <a:r>
              <a:rPr lang="en-US" dirty="0"/>
              <a:t> y </a:t>
            </a:r>
            <a:r>
              <a:rPr lang="en-US" dirty="0" err="1"/>
              <a:t>tomar</a:t>
            </a:r>
            <a:r>
              <a:rPr lang="en-US" dirty="0"/>
              <a:t> </a:t>
            </a:r>
            <a:r>
              <a:rPr lang="en-US" dirty="0" err="1"/>
              <a:t>decisiones</a:t>
            </a:r>
            <a:r>
              <a:rPr lang="en-US" dirty="0"/>
              <a:t> </a:t>
            </a:r>
            <a:r>
              <a:rPr lang="en-US" dirty="0" err="1"/>
              <a:t>oportunas</a:t>
            </a:r>
            <a:r>
              <a:rPr lang="en-US" dirty="0"/>
              <a:t>.</a:t>
            </a:r>
          </a:p>
          <a:p>
            <a:endParaRPr lang="en-US" dirty="0"/>
          </a:p>
          <a:p>
            <a:r>
              <a:rPr lang="en-US" dirty="0"/>
              <a:t>3. </a:t>
            </a:r>
            <a:r>
              <a:rPr lang="en-US" dirty="0" err="1"/>
              <a:t>Variedad</a:t>
            </a:r>
            <a:r>
              <a:rPr lang="en-US" dirty="0"/>
              <a:t>: Los </a:t>
            </a:r>
            <a:r>
              <a:rPr lang="en-US" dirty="0" err="1"/>
              <a:t>datos</a:t>
            </a:r>
            <a:r>
              <a:rPr lang="en-US" dirty="0"/>
              <a:t> </a:t>
            </a:r>
            <a:r>
              <a:rPr lang="en-US" dirty="0" err="1"/>
              <a:t>masivos</a:t>
            </a:r>
            <a:r>
              <a:rPr lang="en-US" dirty="0"/>
              <a:t> </a:t>
            </a:r>
            <a:r>
              <a:rPr lang="en-US" dirty="0" err="1"/>
              <a:t>pueden</a:t>
            </a:r>
            <a:r>
              <a:rPr lang="en-US" dirty="0"/>
              <a:t> </a:t>
            </a:r>
            <a:r>
              <a:rPr lang="en-US" dirty="0" err="1"/>
              <a:t>presentar</a:t>
            </a:r>
            <a:r>
              <a:rPr lang="en-US" dirty="0"/>
              <a:t> </a:t>
            </a:r>
            <a:r>
              <a:rPr lang="en-US" dirty="0" err="1"/>
              <a:t>una</a:t>
            </a:r>
            <a:r>
              <a:rPr lang="en-US" dirty="0"/>
              <a:t> </a:t>
            </a:r>
            <a:r>
              <a:rPr lang="en-US" dirty="0" err="1"/>
              <a:t>amplia</a:t>
            </a:r>
            <a:r>
              <a:rPr lang="en-US" dirty="0"/>
              <a:t> </a:t>
            </a:r>
            <a:r>
              <a:rPr lang="en-US" dirty="0" err="1"/>
              <a:t>variedad</a:t>
            </a:r>
            <a:r>
              <a:rPr lang="en-US" dirty="0"/>
              <a:t> de </a:t>
            </a:r>
            <a:r>
              <a:rPr lang="en-US" dirty="0" err="1"/>
              <a:t>formatos</a:t>
            </a:r>
            <a:r>
              <a:rPr lang="en-US" dirty="0"/>
              <a:t> y </a:t>
            </a:r>
            <a:r>
              <a:rPr lang="en-US" dirty="0" err="1"/>
              <a:t>tipos</a:t>
            </a:r>
            <a:r>
              <a:rPr lang="en-US" dirty="0"/>
              <a:t>, </a:t>
            </a:r>
            <a:r>
              <a:rPr lang="en-US" dirty="0" err="1"/>
              <a:t>como</a:t>
            </a:r>
            <a:r>
              <a:rPr lang="en-US" dirty="0"/>
              <a:t> </a:t>
            </a:r>
            <a:r>
              <a:rPr lang="en-US" dirty="0" err="1"/>
              <a:t>texto</a:t>
            </a:r>
            <a:r>
              <a:rPr lang="en-US" dirty="0"/>
              <a:t>, </a:t>
            </a:r>
            <a:r>
              <a:rPr lang="en-US" dirty="0" err="1"/>
              <a:t>imágenes</a:t>
            </a:r>
            <a:r>
              <a:rPr lang="en-US" dirty="0"/>
              <a:t>, audio, </a:t>
            </a:r>
            <a:r>
              <a:rPr lang="en-US" dirty="0" err="1"/>
              <a:t>vídeo</a:t>
            </a:r>
            <a:r>
              <a:rPr lang="en-US" dirty="0"/>
              <a:t>, </a:t>
            </a:r>
            <a:r>
              <a:rPr lang="en-US" dirty="0" err="1"/>
              <a:t>datos</a:t>
            </a:r>
            <a:r>
              <a:rPr lang="en-US" dirty="0"/>
              <a:t> </a:t>
            </a:r>
            <a:r>
              <a:rPr lang="en-US" dirty="0" err="1"/>
              <a:t>geoespaciales</a:t>
            </a:r>
            <a:r>
              <a:rPr lang="en-US" dirty="0"/>
              <a:t>, </a:t>
            </a:r>
            <a:r>
              <a:rPr lang="en-US" dirty="0" err="1"/>
              <a:t>datos</a:t>
            </a:r>
            <a:r>
              <a:rPr lang="en-US" dirty="0"/>
              <a:t> </a:t>
            </a:r>
            <a:r>
              <a:rPr lang="en-US" dirty="0" err="1"/>
              <a:t>estructurados</a:t>
            </a:r>
            <a:r>
              <a:rPr lang="en-US" dirty="0"/>
              <a:t> y no </a:t>
            </a:r>
            <a:r>
              <a:rPr lang="en-US" dirty="0" err="1"/>
              <a:t>estructurados</a:t>
            </a:r>
            <a:r>
              <a:rPr lang="en-US" dirty="0"/>
              <a:t>. La </a:t>
            </a:r>
            <a:r>
              <a:rPr lang="en-US" dirty="0" err="1"/>
              <a:t>diversidad</a:t>
            </a:r>
            <a:r>
              <a:rPr lang="en-US" dirty="0"/>
              <a:t> de </a:t>
            </a:r>
            <a:r>
              <a:rPr lang="en-US" dirty="0" err="1"/>
              <a:t>fuentes</a:t>
            </a:r>
            <a:r>
              <a:rPr lang="en-US" dirty="0"/>
              <a:t> y </a:t>
            </a:r>
            <a:r>
              <a:rPr lang="en-US" dirty="0" err="1"/>
              <a:t>formatos</a:t>
            </a:r>
            <a:r>
              <a:rPr lang="en-US" dirty="0"/>
              <a:t> </a:t>
            </a:r>
            <a:r>
              <a:rPr lang="en-US" dirty="0" err="1"/>
              <a:t>añade</a:t>
            </a:r>
            <a:r>
              <a:rPr lang="en-US" dirty="0"/>
              <a:t> </a:t>
            </a:r>
            <a:r>
              <a:rPr lang="en-US" dirty="0" err="1"/>
              <a:t>complejidad</a:t>
            </a:r>
            <a:r>
              <a:rPr lang="en-US" dirty="0"/>
              <a:t> al </a:t>
            </a:r>
            <a:r>
              <a:rPr lang="en-US" dirty="0" err="1"/>
              <a:t>procesamiento</a:t>
            </a:r>
            <a:r>
              <a:rPr lang="en-US" dirty="0"/>
              <a:t> y </a:t>
            </a:r>
            <a:r>
              <a:rPr lang="en-US" dirty="0" err="1"/>
              <a:t>análisis</a:t>
            </a:r>
            <a:r>
              <a:rPr lang="en-US" dirty="0"/>
              <a:t> de </a:t>
            </a:r>
            <a:r>
              <a:rPr lang="en-US" dirty="0" err="1"/>
              <a:t>estos</a:t>
            </a:r>
            <a:r>
              <a:rPr lang="en-US" dirty="0"/>
              <a:t> </a:t>
            </a:r>
            <a:r>
              <a:rPr lang="en-US" dirty="0" err="1"/>
              <a:t>datos</a:t>
            </a:r>
            <a:r>
              <a:rPr lang="en-US" dirty="0"/>
              <a:t>.</a:t>
            </a:r>
          </a:p>
          <a:p>
            <a:endParaRPr lang="en-US" dirty="0"/>
          </a:p>
          <a:p>
            <a:r>
              <a:rPr lang="en-US" dirty="0" err="1"/>
              <a:t>Además</a:t>
            </a:r>
            <a:r>
              <a:rPr lang="en-US" dirty="0"/>
              <a:t> de las "3 V", a </a:t>
            </a:r>
            <a:r>
              <a:rPr lang="en-US" dirty="0" err="1"/>
              <a:t>veces</a:t>
            </a:r>
            <a:r>
              <a:rPr lang="en-US" dirty="0"/>
              <a:t> se </a:t>
            </a:r>
            <a:r>
              <a:rPr lang="en-US" dirty="0" err="1"/>
              <a:t>agregan</a:t>
            </a:r>
            <a:r>
              <a:rPr lang="en-US" dirty="0"/>
              <a:t> </a:t>
            </a:r>
            <a:r>
              <a:rPr lang="en-US" dirty="0" err="1"/>
              <a:t>otras</a:t>
            </a:r>
            <a:r>
              <a:rPr lang="en-US" dirty="0"/>
              <a:t> </a:t>
            </a:r>
            <a:r>
              <a:rPr lang="en-US" dirty="0" err="1"/>
              <a:t>dimensiones</a:t>
            </a:r>
            <a:r>
              <a:rPr lang="en-US" dirty="0"/>
              <a:t> </a:t>
            </a:r>
            <a:r>
              <a:rPr lang="en-US" dirty="0" err="1"/>
              <a:t>como</a:t>
            </a:r>
            <a:r>
              <a:rPr lang="en-US" dirty="0"/>
              <a:t> la "</a:t>
            </a:r>
            <a:r>
              <a:rPr lang="en-US" dirty="0" err="1"/>
              <a:t>variabilidad</a:t>
            </a:r>
            <a:r>
              <a:rPr lang="en-US" dirty="0"/>
              <a:t>" (la </a:t>
            </a:r>
            <a:r>
              <a:rPr lang="en-US" dirty="0" err="1"/>
              <a:t>inconsistencia</a:t>
            </a:r>
            <a:r>
              <a:rPr lang="en-US" dirty="0"/>
              <a:t> </a:t>
            </a:r>
            <a:r>
              <a:rPr lang="en-US" dirty="0" err="1"/>
              <a:t>en</a:t>
            </a:r>
            <a:r>
              <a:rPr lang="en-US" dirty="0"/>
              <a:t> la </a:t>
            </a:r>
            <a:r>
              <a:rPr lang="en-US" dirty="0" err="1"/>
              <a:t>estructura</a:t>
            </a:r>
            <a:r>
              <a:rPr lang="en-US" dirty="0"/>
              <a:t> y </a:t>
            </a:r>
            <a:r>
              <a:rPr lang="en-US" dirty="0" err="1"/>
              <a:t>formato</a:t>
            </a:r>
            <a:r>
              <a:rPr lang="en-US" dirty="0"/>
              <a:t> de </a:t>
            </a:r>
            <a:r>
              <a:rPr lang="en-US" dirty="0" err="1"/>
              <a:t>los</a:t>
            </a:r>
            <a:r>
              <a:rPr lang="en-US" dirty="0"/>
              <a:t> </a:t>
            </a:r>
            <a:r>
              <a:rPr lang="en-US" dirty="0" err="1"/>
              <a:t>datos</a:t>
            </a:r>
            <a:r>
              <a:rPr lang="en-US" dirty="0"/>
              <a:t>) y la "</a:t>
            </a:r>
            <a:r>
              <a:rPr lang="en-US" dirty="0" err="1"/>
              <a:t>veracidad</a:t>
            </a:r>
            <a:r>
              <a:rPr lang="en-US" dirty="0"/>
              <a:t>" (la </a:t>
            </a:r>
            <a:r>
              <a:rPr lang="en-US" dirty="0" err="1"/>
              <a:t>confiabilidad</a:t>
            </a:r>
            <a:r>
              <a:rPr lang="en-US" dirty="0"/>
              <a:t> y </a:t>
            </a:r>
            <a:r>
              <a:rPr lang="en-US" dirty="0" err="1"/>
              <a:t>precisión</a:t>
            </a:r>
            <a:r>
              <a:rPr lang="en-US" dirty="0"/>
              <a:t> de </a:t>
            </a:r>
            <a:r>
              <a:rPr lang="en-US" dirty="0" err="1"/>
              <a:t>los</a:t>
            </a:r>
            <a:r>
              <a:rPr lang="en-US" dirty="0"/>
              <a:t> </a:t>
            </a:r>
            <a:r>
              <a:rPr lang="en-US" dirty="0" err="1"/>
              <a:t>datos</a:t>
            </a:r>
            <a:r>
              <a:rPr lang="en-US" dirty="0"/>
              <a:t>) para </a:t>
            </a:r>
            <a:r>
              <a:rPr lang="en-US" dirty="0" err="1"/>
              <a:t>describir</a:t>
            </a:r>
            <a:r>
              <a:rPr lang="en-US" dirty="0"/>
              <a:t> </a:t>
            </a:r>
            <a:r>
              <a:rPr lang="en-US" dirty="0" err="1"/>
              <a:t>aspectos</a:t>
            </a:r>
            <a:r>
              <a:rPr lang="en-US" dirty="0"/>
              <a:t> </a:t>
            </a:r>
            <a:r>
              <a:rPr lang="en-US" dirty="0" err="1"/>
              <a:t>adicionales</a:t>
            </a:r>
            <a:r>
              <a:rPr lang="en-US" dirty="0"/>
              <a:t> del Big Data.</a:t>
            </a:r>
          </a:p>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16</a:t>
            </a:fld>
            <a:endParaRPr lang="en-US"/>
          </a:p>
        </p:txBody>
      </p:sp>
    </p:spTree>
    <p:extLst>
      <p:ext uri="{BB962C8B-B14F-4D97-AF65-F5344CB8AC3E}">
        <p14:creationId xmlns:p14="http://schemas.microsoft.com/office/powerpoint/2010/main" val="279672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D1D5DB"/>
                </a:solidFill>
                <a:effectLst/>
                <a:latin typeface="Söhne"/>
              </a:rPr>
              <a:t>El test se plantea de la siguiente manera: un juez humano interactúa a través de una interfaz de texto con dos participantes, uno es una máquina y el otro es un humano. El juez no puede ver ni oír a los participantes, solo puede comunicarse a través de texto. Si el juez no puede determinar cuál de los dos, la máquina o el humano, está respondiendo a sus preguntas y comentarios, entonces según Turing, se considera que la máquina ha pasado la prueba y ha demostrado un nivel de inteligencia equiparable al humano en ese contexto.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BO" dirty="0"/>
          </a:p>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En resumen, el Test de Turing busca evaluar la capacidad de una máquina para generar respuestas y comportamientos que sean tan convincentes como los de un ser humano, sin necesariamente comprender la inteligencia de manera profunda. Aunque el Test de Turing es un concepto influyente en la historia de la inteligencia artificial, también ha sido objeto de debate y críticas, ya que algunos argumentan que la capacidad de imitar el comportamiento humano no equivale necesariamente a la verdadera inteligencia o comprensión.</a:t>
            </a:r>
          </a:p>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20</a:t>
            </a:fld>
            <a:endParaRPr lang="en-US"/>
          </a:p>
        </p:txBody>
      </p:sp>
    </p:spTree>
    <p:extLst>
      <p:ext uri="{BB962C8B-B14F-4D97-AF65-F5344CB8AC3E}">
        <p14:creationId xmlns:p14="http://schemas.microsoft.com/office/powerpoint/2010/main" val="3759809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sz="1200" noProof="0" dirty="0"/>
              <a:t>1. Robot: dispositivo mecánico que se puede programar para realizar varias tareas. Máquina autónoma o semiautónoma diseñada </a:t>
            </a:r>
            <a:r>
              <a:rPr lang="es-BO" sz="1200" noProof="0" dirty="0" err="1"/>
              <a:t>e.g</a:t>
            </a:r>
            <a:r>
              <a:rPr lang="es-BO" sz="1200" noProof="0" dirty="0"/>
              <a:t>. brazos robóticos industriales utilizados en la fabricación hasta drones autónomos utilizados para la vigilancia.</a:t>
            </a:r>
          </a:p>
          <a:p>
            <a:endParaRPr lang="es-BO" sz="1200" noProof="0" dirty="0"/>
          </a:p>
          <a:p>
            <a:r>
              <a:rPr lang="es-BO" sz="1200" noProof="0" dirty="0"/>
              <a:t>2. Android: robot diseñado específicamente para parecerse e imitar la apariencia y el comportamiento humanos. Los androides están diseñados para tener características similares a las de los humanos, como cabeza, torso, extremidades y, a veces, incluso expresiones faciales. A menudo incorporan sistemas avanzados de inteligencia artificial (IA) para interactuar con los humanos de forma más natural y emular el comportamiento humano.</a:t>
            </a:r>
          </a:p>
          <a:p>
            <a:endParaRPr lang="es-BO" sz="1200" noProof="0" dirty="0"/>
          </a:p>
          <a:p>
            <a:r>
              <a:rPr lang="es-BO" sz="1200" noProof="0" dirty="0"/>
              <a:t>3. </a:t>
            </a:r>
            <a:r>
              <a:rPr lang="es-BO" sz="1200" noProof="0" dirty="0" err="1"/>
              <a:t>Cyborg</a:t>
            </a:r>
            <a:r>
              <a:rPr lang="es-BO" sz="1200" noProof="0" dirty="0"/>
              <a:t>: un </a:t>
            </a:r>
            <a:r>
              <a:rPr lang="es-BO" sz="1200" noProof="0" dirty="0" err="1"/>
              <a:t>cyborg</a:t>
            </a:r>
            <a:r>
              <a:rPr lang="es-BO" sz="1200" noProof="0" dirty="0"/>
              <a:t>, abreviatura de "organismo cibernético", es un organismo (normalmente un ser humano) que tiene componentes biológicos y artificiales integrados en su cuerpo. Los </a:t>
            </a:r>
            <a:r>
              <a:rPr lang="es-BO" sz="1200" noProof="0" dirty="0" err="1"/>
              <a:t>cyborgs</a:t>
            </a:r>
            <a:r>
              <a:rPr lang="es-BO" sz="1200" noProof="0" dirty="0"/>
              <a:t> son una fusión de elementos biológicos y tecnológicos. Esto puede incluir la implantación de dispositivos electrónicos o miembros artificiales para mejorar o reemplazar ciertas funciones corporales. El objetivo de la tecnología </a:t>
            </a:r>
            <a:r>
              <a:rPr lang="es-BO" sz="1200" noProof="0" dirty="0" err="1"/>
              <a:t>cyborg</a:t>
            </a:r>
            <a:r>
              <a:rPr lang="es-BO" sz="1200" noProof="0" dirty="0"/>
              <a:t> es mejorar las capacidades humanas o compensar las discapacidades. Los </a:t>
            </a:r>
            <a:r>
              <a:rPr lang="es-BO" sz="1200" noProof="0" dirty="0" err="1"/>
              <a:t>cyborgs</a:t>
            </a:r>
            <a:r>
              <a:rPr lang="es-BO" sz="1200" noProof="0" dirty="0"/>
              <a:t> pueden variar desde individuos con prótesis hasta ejemplos más avanzados en los que los dispositivos electrónicos están conectados directamente al cerebro o al sistema nervioso. Estas adiciones tecnológicas tienen como objetivo aumentar o restaurar la funcionalidad más allá de lo que es naturalmente posible para el cuerpo humano.</a:t>
            </a:r>
          </a:p>
          <a:p>
            <a:endParaRPr lang="es-BO" sz="1200" noProof="0" dirty="0"/>
          </a:p>
          <a:p>
            <a:r>
              <a:rPr lang="es-ES" dirty="0"/>
              <a:t>El instituto RIKEN en Japón ha diseñado una cucaracha </a:t>
            </a:r>
            <a:r>
              <a:rPr lang="es-ES" dirty="0" err="1"/>
              <a:t>cyborg</a:t>
            </a:r>
            <a:r>
              <a:rPr lang="es-ES" dirty="0"/>
              <a:t> recargable a control remoto, que se puede usar para misiones de búsqueda y rescate en áreas peligrosas y para monitorear el medio ambiente.</a:t>
            </a:r>
            <a:endParaRPr lang="es-BO" sz="1200" noProof="0" dirty="0"/>
          </a:p>
          <a:p>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22</a:t>
            </a:fld>
            <a:endParaRPr lang="en-US"/>
          </a:p>
        </p:txBody>
      </p:sp>
    </p:spTree>
    <p:extLst>
      <p:ext uri="{BB962C8B-B14F-4D97-AF65-F5344CB8AC3E}">
        <p14:creationId xmlns:p14="http://schemas.microsoft.com/office/powerpoint/2010/main" val="2045415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PSC: predictive </a:t>
            </a:r>
            <a:r>
              <a:rPr lang="es-BO" dirty="0" err="1"/>
              <a:t>stochastic</a:t>
            </a:r>
            <a:r>
              <a:rPr lang="es-BO" dirty="0"/>
              <a:t> </a:t>
            </a:r>
            <a:r>
              <a:rPr lang="es-BO" dirty="0" err="1"/>
              <a:t>complexity</a:t>
            </a:r>
            <a:endParaRPr lang="es-BO" dirty="0"/>
          </a:p>
        </p:txBody>
      </p:sp>
      <p:sp>
        <p:nvSpPr>
          <p:cNvPr id="4" name="Slide Number Placeholder 3"/>
          <p:cNvSpPr>
            <a:spLocks noGrp="1"/>
          </p:cNvSpPr>
          <p:nvPr>
            <p:ph type="sldNum" sz="quarter" idx="5"/>
          </p:nvPr>
        </p:nvSpPr>
        <p:spPr/>
        <p:txBody>
          <a:bodyPr/>
          <a:lstStyle/>
          <a:p>
            <a:fld id="{E3521E4C-24C5-451B-BCDF-8850DEC7143D}" type="slidenum">
              <a:rPr lang="en-US" smtClean="0"/>
              <a:t>35</a:t>
            </a:fld>
            <a:endParaRPr lang="en-US"/>
          </a:p>
        </p:txBody>
      </p:sp>
    </p:spTree>
    <p:extLst>
      <p:ext uri="{BB962C8B-B14F-4D97-AF65-F5344CB8AC3E}">
        <p14:creationId xmlns:p14="http://schemas.microsoft.com/office/powerpoint/2010/main" val="2227531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BO" dirty="0"/>
              <a:t>LSTM: </a:t>
            </a:r>
            <a:r>
              <a:rPr lang="es-BO" dirty="0" err="1"/>
              <a:t>long</a:t>
            </a:r>
            <a:r>
              <a:rPr lang="es-BO" dirty="0"/>
              <a:t>-short </a:t>
            </a:r>
            <a:r>
              <a:rPr lang="es-BO" dirty="0" err="1"/>
              <a:t>term</a:t>
            </a:r>
            <a:r>
              <a:rPr lang="es-BO" dirty="0"/>
              <a:t> </a:t>
            </a:r>
            <a:r>
              <a:rPr lang="es-BO" dirty="0" err="1"/>
              <a:t>memory</a:t>
            </a:r>
            <a:r>
              <a:rPr lang="es-BO" dirty="0"/>
              <a:t> NN</a:t>
            </a:r>
          </a:p>
        </p:txBody>
      </p:sp>
      <p:sp>
        <p:nvSpPr>
          <p:cNvPr id="4" name="Slide Number Placeholder 3"/>
          <p:cNvSpPr>
            <a:spLocks noGrp="1"/>
          </p:cNvSpPr>
          <p:nvPr>
            <p:ph type="sldNum" sz="quarter" idx="5"/>
          </p:nvPr>
        </p:nvSpPr>
        <p:spPr/>
        <p:txBody>
          <a:bodyPr/>
          <a:lstStyle/>
          <a:p>
            <a:fld id="{E3521E4C-24C5-451B-BCDF-8850DEC7143D}" type="slidenum">
              <a:rPr lang="en-US" smtClean="0"/>
              <a:t>36</a:t>
            </a:fld>
            <a:endParaRPr lang="en-US"/>
          </a:p>
        </p:txBody>
      </p:sp>
    </p:spTree>
    <p:extLst>
      <p:ext uri="{BB962C8B-B14F-4D97-AF65-F5344CB8AC3E}">
        <p14:creationId xmlns:p14="http://schemas.microsoft.com/office/powerpoint/2010/main" val="3456289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A802-7B85-7EB8-C7DC-7658F8BD0278}"/>
              </a:ext>
            </a:extLst>
          </p:cNvPr>
          <p:cNvSpPr>
            <a:spLocks noGrp="1"/>
          </p:cNvSpPr>
          <p:nvPr>
            <p:ph type="ctrTitle"/>
          </p:nvPr>
        </p:nvSpPr>
        <p:spPr>
          <a:xfrm>
            <a:off x="1524000" y="1122363"/>
            <a:ext cx="9144000" cy="2387600"/>
          </a:xfrm>
        </p:spPr>
        <p:txBody>
          <a:bodyPr anchor="b"/>
          <a:lstStyle>
            <a:lvl1pPr algn="ctr">
              <a:defRPr sz="6000">
                <a:latin typeface="Impact" panose="020B080603090205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94F25B33-B22D-03B1-FA9E-A5D97E2FEFC9}"/>
              </a:ext>
            </a:extLst>
          </p:cNvPr>
          <p:cNvSpPr>
            <a:spLocks noGrp="1"/>
          </p:cNvSpPr>
          <p:nvPr>
            <p:ph type="subTitle" idx="1"/>
          </p:nvPr>
        </p:nvSpPr>
        <p:spPr>
          <a:xfrm>
            <a:off x="1524000" y="3602038"/>
            <a:ext cx="9144000" cy="1655762"/>
          </a:xfrm>
        </p:spPr>
        <p:txBody>
          <a:bodyPr/>
          <a:lstStyle>
            <a:lvl1pPr marL="0" indent="0" algn="ctr">
              <a:buNone/>
              <a:defRPr sz="2400">
                <a:latin typeface="Impact" panose="020B080603090205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C6111-FB2D-C0EE-5105-6FBE15B0DF1D}"/>
              </a:ext>
            </a:extLst>
          </p:cNvPr>
          <p:cNvSpPr>
            <a:spLocks noGrp="1"/>
          </p:cNvSpPr>
          <p:nvPr>
            <p:ph type="dt" sz="half" idx="10"/>
          </p:nvPr>
        </p:nvSpPr>
        <p:spPr/>
        <p:txBody>
          <a:bodyPr/>
          <a:lstStyle>
            <a:lvl1pPr>
              <a:defRPr>
                <a:latin typeface="Impact" panose="020B0806030902050204" pitchFamily="34" charset="0"/>
              </a:defRPr>
            </a:lvl1pPr>
          </a:lstStyle>
          <a:p>
            <a:fld id="{C87F14AD-D836-415A-917E-74AB5015882A}" type="datetimeFigureOut">
              <a:rPr lang="en-US" smtClean="0"/>
              <a:pPr/>
              <a:t>8/17/2023</a:t>
            </a:fld>
            <a:endParaRPr lang="en-US"/>
          </a:p>
        </p:txBody>
      </p:sp>
      <p:sp>
        <p:nvSpPr>
          <p:cNvPr id="5" name="Footer Placeholder 4">
            <a:extLst>
              <a:ext uri="{FF2B5EF4-FFF2-40B4-BE49-F238E27FC236}">
                <a16:creationId xmlns:a16="http://schemas.microsoft.com/office/drawing/2014/main" id="{8D770EC2-49A1-6937-DEA0-3731D845A38E}"/>
              </a:ext>
            </a:extLst>
          </p:cNvPr>
          <p:cNvSpPr>
            <a:spLocks noGrp="1"/>
          </p:cNvSpPr>
          <p:nvPr>
            <p:ph type="ftr" sz="quarter" idx="11"/>
          </p:nvPr>
        </p:nvSpPr>
        <p:spPr/>
        <p:txBody>
          <a:bodyPr/>
          <a:lstStyle>
            <a:lvl1pPr>
              <a:defRPr>
                <a:latin typeface="Impact" panose="020B0806030902050204" pitchFamily="34" charset="0"/>
              </a:defRPr>
            </a:lvl1pPr>
          </a:lstStyle>
          <a:p>
            <a:endParaRPr lang="en-US"/>
          </a:p>
        </p:txBody>
      </p:sp>
      <p:sp>
        <p:nvSpPr>
          <p:cNvPr id="6" name="Slide Number Placeholder 5">
            <a:extLst>
              <a:ext uri="{FF2B5EF4-FFF2-40B4-BE49-F238E27FC236}">
                <a16:creationId xmlns:a16="http://schemas.microsoft.com/office/drawing/2014/main" id="{4DB0D66E-9F3F-F9A5-694F-A7E3664AB005}"/>
              </a:ext>
            </a:extLst>
          </p:cNvPr>
          <p:cNvSpPr>
            <a:spLocks noGrp="1"/>
          </p:cNvSpPr>
          <p:nvPr>
            <p:ph type="sldNum" sz="quarter" idx="12"/>
          </p:nvPr>
        </p:nvSpPr>
        <p:spPr/>
        <p:txBody>
          <a:bodyPr/>
          <a:lstStyle>
            <a:lvl1pPr>
              <a:defRPr>
                <a:latin typeface="Impact" panose="020B0806030902050204" pitchFamily="34" charset="0"/>
              </a:defRPr>
            </a:lvl1pPr>
          </a:lstStyle>
          <a:p>
            <a:fld id="{BEBA4369-EA59-4746-9333-EA3155A29707}" type="slidenum">
              <a:rPr lang="en-US" smtClean="0"/>
              <a:pPr/>
              <a:t>‹#›</a:t>
            </a:fld>
            <a:endParaRPr lang="en-US"/>
          </a:p>
        </p:txBody>
      </p:sp>
    </p:spTree>
    <p:extLst>
      <p:ext uri="{BB962C8B-B14F-4D97-AF65-F5344CB8AC3E}">
        <p14:creationId xmlns:p14="http://schemas.microsoft.com/office/powerpoint/2010/main" val="191051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1F70-E1AE-E16B-2CDD-D8189485B1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4E2ED9-826E-DED1-E350-F71817C398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950C3-8923-8DC0-B96A-C5B1C0525304}"/>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D3D77B48-3B5D-8D7E-13E8-0BBC3470A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A957C-55B4-E84A-174C-4FE85D8649FB}"/>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87636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799EA5-B0A7-909F-BF8B-11EA5DF05DC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A88DAA-6A79-5D5C-EE2B-BE559DF38A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834BA-F180-B5DF-73C7-E8C7DE753209}"/>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8BDDC31E-1509-26C9-A3E6-DDD5CAF72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BB1916-3E28-B5F2-73D1-659D2A7ED3E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615202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EF41-AA43-ED9C-4C80-1FA7525B1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A17A1-6FCF-984E-53C1-6439BDE7E1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CCED56-93EC-3D51-C16E-73C4DDDA62A6}"/>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6D87684B-E8D9-ABB3-726E-D85E7EAFF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76219-0604-89DE-26F1-215A2018272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16298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1474D-4F0B-1E07-33EA-46510EA687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AC5B5F-3DA2-7B83-62CA-234617792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2FD4F8-CC91-D1DB-7D58-3DD9D8EB426C}"/>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E36AF5B9-5754-5553-EC55-7858A801E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7764D-7D10-97EF-9A7D-08B0BC459875}"/>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009009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31B3-7508-1298-6FC0-9A5264001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4F850C-EFFE-9FA2-1BF6-5B306EB2E5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F0581C-F800-DF6B-EDC0-C29DE487FC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04DE70-5328-12EA-1B3E-363F90956C00}"/>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6" name="Footer Placeholder 5">
            <a:extLst>
              <a:ext uri="{FF2B5EF4-FFF2-40B4-BE49-F238E27FC236}">
                <a16:creationId xmlns:a16="http://schemas.microsoft.com/office/drawing/2014/main" id="{4BC94436-9676-208D-6782-717F5D5249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1D4710-8133-2D5C-6814-FF712272BDA9}"/>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300381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230A-D9B5-738E-479C-7E7DE1AA5B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161B52-D675-1E5D-0E38-DBADC9BF7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B0E5CA-2B9B-1574-094B-72322FF91E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836C79-37A6-A721-D083-32F21C4D7F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BDF3FD-B3F5-8236-3F4D-D6919FDCC6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3DA17B2-A987-D063-83B0-A79116CFEC90}"/>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8" name="Footer Placeholder 7">
            <a:extLst>
              <a:ext uri="{FF2B5EF4-FFF2-40B4-BE49-F238E27FC236}">
                <a16:creationId xmlns:a16="http://schemas.microsoft.com/office/drawing/2014/main" id="{7DF1C46C-A9C6-4516-4911-419D1CDAA6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D883E-6323-8ED7-66C4-4708CD69C6C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4012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8B7D3-5448-963A-5DD0-44A03CDD49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7DD16F-33EE-67DD-AF3D-AF51107E66F3}"/>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4" name="Footer Placeholder 3">
            <a:extLst>
              <a:ext uri="{FF2B5EF4-FFF2-40B4-BE49-F238E27FC236}">
                <a16:creationId xmlns:a16="http://schemas.microsoft.com/office/drawing/2014/main" id="{1496E6BB-A60C-09D2-9E81-78AD2A95A2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BA617C-B9CC-5252-CD1B-B27082AED484}"/>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555279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B75A8-04C2-FDCF-0D49-9B064FF96717}"/>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3" name="Footer Placeholder 2">
            <a:extLst>
              <a:ext uri="{FF2B5EF4-FFF2-40B4-BE49-F238E27FC236}">
                <a16:creationId xmlns:a16="http://schemas.microsoft.com/office/drawing/2014/main" id="{52614812-72C1-22EB-EAD1-42910900E8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BF513A-D84A-3A60-FA52-6CEFB8666B8E}"/>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95825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C24F-EFBF-9F2A-8BD0-807C7FC14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9BA4D4-A296-6B43-16A5-CA7A110D6B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C4DD88-20B3-CA73-B7C6-93963F231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56BC92-5F0D-BCFD-B103-BA68C88B0F1E}"/>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6" name="Footer Placeholder 5">
            <a:extLst>
              <a:ext uri="{FF2B5EF4-FFF2-40B4-BE49-F238E27FC236}">
                <a16:creationId xmlns:a16="http://schemas.microsoft.com/office/drawing/2014/main" id="{C8200429-C8A8-A69C-C9C6-60297ABC1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5AFFCD-FB1B-4E7A-D0DF-7B5DB350108F}"/>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1525560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A7FE-B428-4459-71BD-0F916B5638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A66A7A-F504-25C5-5A6E-D9456B2B0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CE6346-0BAE-84A3-0630-495C49BFD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2F173-F798-5071-CE39-D04A29CA5520}"/>
              </a:ext>
            </a:extLst>
          </p:cNvPr>
          <p:cNvSpPr>
            <a:spLocks noGrp="1"/>
          </p:cNvSpPr>
          <p:nvPr>
            <p:ph type="dt" sz="half" idx="10"/>
          </p:nvPr>
        </p:nvSpPr>
        <p:spPr/>
        <p:txBody>
          <a:bodyPr/>
          <a:lstStyle/>
          <a:p>
            <a:fld id="{C87F14AD-D836-415A-917E-74AB5015882A}" type="datetimeFigureOut">
              <a:rPr lang="en-US" smtClean="0"/>
              <a:t>8/17/2023</a:t>
            </a:fld>
            <a:endParaRPr lang="en-US"/>
          </a:p>
        </p:txBody>
      </p:sp>
      <p:sp>
        <p:nvSpPr>
          <p:cNvPr id="6" name="Footer Placeholder 5">
            <a:extLst>
              <a:ext uri="{FF2B5EF4-FFF2-40B4-BE49-F238E27FC236}">
                <a16:creationId xmlns:a16="http://schemas.microsoft.com/office/drawing/2014/main" id="{C4EE6CAE-222A-37B1-F5A7-2299E4BC58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2BC3D-755D-B4AC-4DC5-5D977BA3291D}"/>
              </a:ext>
            </a:extLst>
          </p:cNvPr>
          <p:cNvSpPr>
            <a:spLocks noGrp="1"/>
          </p:cNvSpPr>
          <p:nvPr>
            <p:ph type="sldNum" sz="quarter" idx="12"/>
          </p:nvPr>
        </p:nvSpPr>
        <p:spPr/>
        <p:txBody>
          <a:bodyPr/>
          <a:lstStyle/>
          <a:p>
            <a:fld id="{BEBA4369-EA59-4746-9333-EA3155A29707}" type="slidenum">
              <a:rPr lang="en-US" smtClean="0"/>
              <a:t>‹#›</a:t>
            </a:fld>
            <a:endParaRPr lang="en-US"/>
          </a:p>
        </p:txBody>
      </p:sp>
    </p:spTree>
    <p:extLst>
      <p:ext uri="{BB962C8B-B14F-4D97-AF65-F5344CB8AC3E}">
        <p14:creationId xmlns:p14="http://schemas.microsoft.com/office/powerpoint/2010/main" val="3249187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BFF76-7D32-DA7B-91FB-4D9338BFF9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7C8691D-C43B-AB27-FE10-3123FDE4E4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E092-324D-1828-2D03-C1176A8EF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F14AD-D836-415A-917E-74AB5015882A}" type="datetimeFigureOut">
              <a:rPr lang="en-US" smtClean="0"/>
              <a:t>8/17/2023</a:t>
            </a:fld>
            <a:endParaRPr lang="en-US"/>
          </a:p>
        </p:txBody>
      </p:sp>
      <p:sp>
        <p:nvSpPr>
          <p:cNvPr id="5" name="Footer Placeholder 4">
            <a:extLst>
              <a:ext uri="{FF2B5EF4-FFF2-40B4-BE49-F238E27FC236}">
                <a16:creationId xmlns:a16="http://schemas.microsoft.com/office/drawing/2014/main" id="{D4B987AD-F336-11FD-56EA-D810AB07F6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4FE6C-09A2-A6FC-72CD-5CE7036C3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A4369-EA59-4746-9333-EA3155A29707}" type="slidenum">
              <a:rPr lang="en-US" smtClean="0"/>
              <a:t>‹#›</a:t>
            </a:fld>
            <a:endParaRPr lang="en-US"/>
          </a:p>
        </p:txBody>
      </p:sp>
    </p:spTree>
    <p:extLst>
      <p:ext uri="{BB962C8B-B14F-4D97-AF65-F5344CB8AC3E}">
        <p14:creationId xmlns:p14="http://schemas.microsoft.com/office/powerpoint/2010/main" val="3859686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ova Con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ova Con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ova Con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ova Con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rogon666/AIAEF"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sciencedirect.com/science/article/pii/S2352914823001636"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hyperlink" Target="https://bayessolutions.org/"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round a table&#10;&#10;Description automatically generated">
            <a:extLst>
              <a:ext uri="{FF2B5EF4-FFF2-40B4-BE49-F238E27FC236}">
                <a16:creationId xmlns:a16="http://schemas.microsoft.com/office/drawing/2014/main" id="{D2098212-5032-35C8-7C3E-7847688E68DA}"/>
              </a:ext>
            </a:extLst>
          </p:cNvPr>
          <p:cNvPicPr>
            <a:picLocks noChangeAspect="1"/>
          </p:cNvPicPr>
          <p:nvPr/>
        </p:nvPicPr>
        <p:blipFill rotWithShape="1">
          <a:blip r:embed="rId2">
            <a:extLst>
              <a:ext uri="{28A0092B-C50C-407E-A947-70E740481C1C}">
                <a14:useLocalDpi xmlns:a14="http://schemas.microsoft.com/office/drawing/2010/main" val="0"/>
              </a:ext>
            </a:extLst>
          </a:blip>
          <a:srcRect t="29077"/>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9DB0A9-291C-C850-3353-CBC2A2388CD7}"/>
              </a:ext>
            </a:extLst>
          </p:cNvPr>
          <p:cNvSpPr>
            <a:spLocks noGrp="1"/>
          </p:cNvSpPr>
          <p:nvPr>
            <p:ph type="ctrTitle"/>
          </p:nvPr>
        </p:nvSpPr>
        <p:spPr>
          <a:xfrm>
            <a:off x="7531610" y="365125"/>
            <a:ext cx="3822189" cy="1899912"/>
          </a:xfrm>
        </p:spPr>
        <p:txBody>
          <a:bodyPr vert="horz" lIns="91440" tIns="45720" rIns="91440" bIns="45720" rtlCol="0" anchor="ctr">
            <a:normAutofit/>
          </a:bodyPr>
          <a:lstStyle/>
          <a:p>
            <a:pPr algn="l"/>
            <a:r>
              <a:rPr lang="en-US" sz="3100" b="1">
                <a:latin typeface="+mj-lt"/>
              </a:rPr>
              <a:t>Aplicaciones de Inteligencia Artificial en Economía y Finanzas</a:t>
            </a:r>
          </a:p>
        </p:txBody>
      </p:sp>
      <p:sp>
        <p:nvSpPr>
          <p:cNvPr id="3" name="Subtitle 2">
            <a:extLst>
              <a:ext uri="{FF2B5EF4-FFF2-40B4-BE49-F238E27FC236}">
                <a16:creationId xmlns:a16="http://schemas.microsoft.com/office/drawing/2014/main" id="{FDA6126E-41DB-E43E-58ED-F762C15E6D4E}"/>
              </a:ext>
            </a:extLst>
          </p:cNvPr>
          <p:cNvSpPr>
            <a:spLocks noGrp="1"/>
          </p:cNvSpPr>
          <p:nvPr>
            <p:ph type="subTitle" idx="1"/>
          </p:nvPr>
        </p:nvSpPr>
        <p:spPr>
          <a:xfrm>
            <a:off x="8193974" y="2434201"/>
            <a:ext cx="3586348" cy="3742762"/>
          </a:xfrm>
        </p:spPr>
        <p:txBody>
          <a:bodyPr vert="horz" lIns="91440" tIns="45720" rIns="91440" bIns="45720" rtlCol="0">
            <a:normAutofit/>
          </a:bodyPr>
          <a:lstStyle/>
          <a:p>
            <a:pPr algn="r"/>
            <a:r>
              <a:rPr lang="en-US" sz="2000" b="1" dirty="0">
                <a:latin typeface="+mn-lt"/>
              </a:rPr>
              <a:t>Rolando M. Gonzales Martinez</a:t>
            </a:r>
          </a:p>
          <a:p>
            <a:pPr algn="r"/>
            <a:r>
              <a:rPr lang="en-US" sz="2000" dirty="0">
                <a:latin typeface="+mn-lt"/>
              </a:rPr>
              <a:t>Royal Netherlands Academy of Art and Sciences</a:t>
            </a:r>
          </a:p>
          <a:p>
            <a:pPr algn="r"/>
            <a:r>
              <a:rPr lang="en-US" sz="2000" dirty="0">
                <a:latin typeface="+mn-lt"/>
              </a:rPr>
              <a:t>University of Groningen</a:t>
            </a:r>
          </a:p>
          <a:p>
            <a:pPr algn="r"/>
            <a:r>
              <a:rPr lang="en-US" sz="2000" dirty="0">
                <a:latin typeface="+mn-lt"/>
              </a:rPr>
              <a:t>The Netherlands</a:t>
            </a:r>
          </a:p>
        </p:txBody>
      </p:sp>
      <p:pic>
        <p:nvPicPr>
          <p:cNvPr id="6" name="Picture 5" descr="A logo with black text&#10;&#10;Description automatically generated">
            <a:extLst>
              <a:ext uri="{FF2B5EF4-FFF2-40B4-BE49-F238E27FC236}">
                <a16:creationId xmlns:a16="http://schemas.microsoft.com/office/drawing/2014/main" id="{9FA574DA-AD3B-69F5-F9FF-F88E001FE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6153" y="4559102"/>
            <a:ext cx="3268484" cy="1225681"/>
          </a:xfrm>
          <a:prstGeom prst="rect">
            <a:avLst/>
          </a:prstGeom>
        </p:spPr>
      </p:pic>
    </p:spTree>
    <p:extLst>
      <p:ext uri="{BB962C8B-B14F-4D97-AF65-F5344CB8AC3E}">
        <p14:creationId xmlns:p14="http://schemas.microsoft.com/office/powerpoint/2010/main" val="103113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E2452-29FB-91CD-05E5-2ED54562C6A0}"/>
              </a:ext>
            </a:extLst>
          </p:cNvPr>
          <p:cNvPicPr>
            <a:picLocks/>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9892D3A4-ADFB-DE58-26EF-D380B7BCD5F7}"/>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CFB41BDD-E848-2BB1-A829-C66F9FB00688}"/>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BO" sz="3600" b="1">
                <a:solidFill>
                  <a:srgbClr val="5B5B5B"/>
                </a:solidFill>
              </a:rPr>
              <a:t>¿Han usado antes ChatGPT?</a:t>
            </a:r>
          </a:p>
        </p:txBody>
      </p:sp>
      <p:sp>
        <p:nvSpPr>
          <p:cNvPr id="7" name="Rectangle 6">
            <a:extLst>
              <a:ext uri="{FF2B5EF4-FFF2-40B4-BE49-F238E27FC236}">
                <a16:creationId xmlns:a16="http://schemas.microsoft.com/office/drawing/2014/main" id="{2D4EB8D1-48C6-E72C-A81A-3590DBB9DAB0}"/>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endParaRPr lang="es-BO" sz="1400">
              <a:solidFill>
                <a:srgbClr val="5B5B5B"/>
              </a:solidFill>
            </a:endParaRPr>
          </a:p>
        </p:txBody>
      </p:sp>
    </p:spTree>
    <p:custDataLst>
      <p:tags r:id="rId1"/>
    </p:custDataLst>
    <p:extLst>
      <p:ext uri="{BB962C8B-B14F-4D97-AF65-F5344CB8AC3E}">
        <p14:creationId xmlns:p14="http://schemas.microsoft.com/office/powerpoint/2010/main" val="68004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ruce | Matrix Wiki | Fandom">
            <a:extLst>
              <a:ext uri="{FF2B5EF4-FFF2-40B4-BE49-F238E27FC236}">
                <a16:creationId xmlns:a16="http://schemas.microsoft.com/office/drawing/2014/main" id="{F9F0D426-2F76-CABF-D308-7C45660561C0}"/>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5942" r="20292" b="-1"/>
          <a:stretch/>
        </p:blipFill>
        <p:spPr bwMode="auto">
          <a:xfrm>
            <a:off x="20" y="10"/>
            <a:ext cx="8450297"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AB63230-6F2A-3929-2114-F41EB530A7DC}"/>
              </a:ext>
            </a:extLst>
          </p:cNvPr>
          <p:cNvSpPr>
            <a:spLocks noGrp="1"/>
          </p:cNvSpPr>
          <p:nvPr>
            <p:ph type="title"/>
          </p:nvPr>
        </p:nvSpPr>
        <p:spPr>
          <a:xfrm>
            <a:off x="838201" y="365125"/>
            <a:ext cx="5251316" cy="1627636"/>
          </a:xfrm>
        </p:spPr>
        <p:txBody>
          <a:bodyPr vert="horz" lIns="91440" tIns="45720" rIns="91440" bIns="45720" rtlCol="0" anchor="ctr">
            <a:normAutofit/>
          </a:bodyPr>
          <a:lstStyle/>
          <a:p>
            <a:r>
              <a:rPr lang="en-US" kern="1200" dirty="0" err="1">
                <a:solidFill>
                  <a:srgbClr val="FFFFFF"/>
                </a:solidFill>
                <a:latin typeface="+mj-lt"/>
                <a:ea typeface="+mj-ea"/>
                <a:cs typeface="+mj-cs"/>
              </a:rPr>
              <a:t>Fundamentos</a:t>
            </a:r>
            <a:r>
              <a:rPr lang="en-US" kern="1200" dirty="0">
                <a:solidFill>
                  <a:srgbClr val="FFFFFF"/>
                </a:solidFill>
                <a:latin typeface="+mj-lt"/>
                <a:ea typeface="+mj-ea"/>
                <a:cs typeface="+mj-cs"/>
              </a:rPr>
              <a:t> de la IA</a:t>
            </a:r>
            <a:br>
              <a:rPr lang="en-US" kern="1200" dirty="0">
                <a:solidFill>
                  <a:srgbClr val="FFFFFF"/>
                </a:solidFill>
                <a:latin typeface="+mj-lt"/>
                <a:ea typeface="+mj-ea"/>
                <a:cs typeface="+mj-cs"/>
              </a:rPr>
            </a:br>
            <a:r>
              <a:rPr lang="en-US" kern="1200" dirty="0">
                <a:solidFill>
                  <a:srgbClr val="FFFFFF"/>
                </a:solidFill>
                <a:latin typeface="+mj-lt"/>
                <a:ea typeface="+mj-ea"/>
                <a:cs typeface="+mj-cs"/>
              </a:rPr>
              <a:t>¿</a:t>
            </a:r>
            <a:r>
              <a:rPr lang="en-US" kern="1200" dirty="0" err="1">
                <a:solidFill>
                  <a:srgbClr val="FFFFFF"/>
                </a:solidFill>
                <a:latin typeface="+mj-lt"/>
                <a:ea typeface="+mj-ea"/>
                <a:cs typeface="+mj-cs"/>
              </a:rPr>
              <a:t>Qué</a:t>
            </a:r>
            <a:r>
              <a:rPr lang="en-US" kern="1200" dirty="0">
                <a:solidFill>
                  <a:srgbClr val="FFFFFF"/>
                </a:solidFill>
                <a:latin typeface="+mj-lt"/>
                <a:ea typeface="+mj-ea"/>
                <a:cs typeface="+mj-cs"/>
              </a:rPr>
              <a:t> es la IA?</a:t>
            </a:r>
          </a:p>
        </p:txBody>
      </p:sp>
      <p:sp>
        <p:nvSpPr>
          <p:cNvPr id="4" name="TextBox 3">
            <a:extLst>
              <a:ext uri="{FF2B5EF4-FFF2-40B4-BE49-F238E27FC236}">
                <a16:creationId xmlns:a16="http://schemas.microsoft.com/office/drawing/2014/main" id="{77559B03-82E3-F415-4E0D-D7BB8F1CE520}"/>
              </a:ext>
            </a:extLst>
          </p:cNvPr>
          <p:cNvSpPr txBox="1"/>
          <p:nvPr/>
        </p:nvSpPr>
        <p:spPr>
          <a:xfrm>
            <a:off x="838200" y="2079057"/>
            <a:ext cx="4619621" cy="4413818"/>
          </a:xfrm>
          <a:prstGeom prst="rect">
            <a:avLst/>
          </a:prstGeom>
        </p:spPr>
        <p:txBody>
          <a:bodyPr vert="horz" lIns="91440" tIns="45720" rIns="91440" bIns="45720" rtlCol="0">
            <a:normAutofit lnSpcReduction="10000"/>
          </a:bodyPr>
          <a:lstStyle/>
          <a:p>
            <a:pPr marR="0">
              <a:lnSpc>
                <a:spcPct val="90000"/>
              </a:lnSpc>
              <a:spcBef>
                <a:spcPts val="0"/>
              </a:spcBef>
              <a:spcAft>
                <a:spcPts val="800"/>
              </a:spcAft>
            </a:pPr>
            <a:r>
              <a:rPr lang="es-MX" dirty="0">
                <a:solidFill>
                  <a:srgbClr val="FFFFFF"/>
                </a:solidFill>
                <a:effectLst/>
                <a:latin typeface="Arial Nova Cond" panose="020B0506020202020204" pitchFamily="34" charset="0"/>
              </a:rPr>
              <a:t>Rama de la ciencia de la computación que se enfoca en desarrollar sistemas capaces de realizar tareas que, normalmente, requieren la inteligencia humana. </a:t>
            </a:r>
          </a:p>
          <a:p>
            <a:pPr marR="0">
              <a:lnSpc>
                <a:spcPct val="90000"/>
              </a:lnSpc>
              <a:spcBef>
                <a:spcPts val="0"/>
              </a:spcBef>
              <a:spcAft>
                <a:spcPts val="800"/>
              </a:spcAft>
            </a:pPr>
            <a:r>
              <a:rPr lang="es-MX" dirty="0">
                <a:solidFill>
                  <a:srgbClr val="FFFFFF"/>
                </a:solidFill>
                <a:effectLst/>
                <a:latin typeface="Arial Nova Cond" panose="020B0506020202020204" pitchFamily="34" charset="0"/>
              </a:rPr>
              <a:t>Sistemas diseñados para simular, emular o imitar la inteligencia humana en la toma de decisiones, resolución de problemas, reconocimiento de patrones, procesamiento del lenguaje natural, aprendizaje automático y otras áreas cognitivas.</a:t>
            </a:r>
          </a:p>
          <a:p>
            <a:pPr marL="171450" marR="0" indent="-228600">
              <a:lnSpc>
                <a:spcPct val="90000"/>
              </a:lnSpc>
              <a:spcBef>
                <a:spcPts val="0"/>
              </a:spcBef>
              <a:spcAft>
                <a:spcPts val="800"/>
              </a:spcAft>
              <a:buFont typeface="Arial" panose="020B0604020202020204" pitchFamily="34" charset="0"/>
              <a:buChar char="•"/>
            </a:pPr>
            <a:r>
              <a:rPr lang="es-MX" b="1" dirty="0">
                <a:solidFill>
                  <a:srgbClr val="FFC000"/>
                </a:solidFill>
                <a:effectLst/>
                <a:latin typeface="Arial Nova Cond" panose="020B0506020202020204" pitchFamily="34" charset="0"/>
              </a:rPr>
              <a:t>IA fuerte (IA general, superinteligencia artificial): </a:t>
            </a:r>
            <a:r>
              <a:rPr lang="es-MX" dirty="0">
                <a:solidFill>
                  <a:srgbClr val="FFFFFF"/>
                </a:solidFill>
                <a:effectLst/>
                <a:latin typeface="Arial Nova Cond" panose="020B0506020202020204" pitchFamily="34" charset="0"/>
              </a:rPr>
              <a:t>Este tipo de IA aspira a emular la inteligencia general humana y ser capaz de realizar una amplia variedad de tareas cognitivas complejas de manera similar a los seres humanos. </a:t>
            </a:r>
            <a:r>
              <a:rPr lang="es-MX" dirty="0">
                <a:solidFill>
                  <a:srgbClr val="FF66FF"/>
                </a:solidFill>
                <a:effectLst/>
                <a:latin typeface="Arial Nova Cond" panose="020B0506020202020204" pitchFamily="34" charset="0"/>
              </a:rPr>
              <a:t>La IA fuerte aún no se ha alcanzado plenamente y sigue siendo objeto de investigación y desarrollo.</a:t>
            </a:r>
          </a:p>
        </p:txBody>
      </p:sp>
      <p:pic>
        <p:nvPicPr>
          <p:cNvPr id="2050" name="Picture 2" descr="It's Like It Never Happened: A 'Terminator' Dossier : NPR">
            <a:extLst>
              <a:ext uri="{FF2B5EF4-FFF2-40B4-BE49-F238E27FC236}">
                <a16:creationId xmlns:a16="http://schemas.microsoft.com/office/drawing/2014/main" id="{E13E0C31-3ADF-AAE0-4AD5-62DC851D68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15" r="14975"/>
          <a:stretch/>
        </p:blipFill>
        <p:spPr bwMode="auto">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6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room with many wires and a computer monitor&#10;&#10;Description automatically generated">
            <a:extLst>
              <a:ext uri="{FF2B5EF4-FFF2-40B4-BE49-F238E27FC236}">
                <a16:creationId xmlns:a16="http://schemas.microsoft.com/office/drawing/2014/main" id="{D0AD7A29-233A-3021-9393-5DBE0933E3E8}"/>
              </a:ext>
            </a:extLst>
          </p:cNvPr>
          <p:cNvPicPr>
            <a:picLocks noChangeAspect="1"/>
          </p:cNvPicPr>
          <p:nvPr/>
        </p:nvPicPr>
        <p:blipFill rotWithShape="1">
          <a:blip r:embed="rId2">
            <a:extLst>
              <a:ext uri="{28A0092B-C50C-407E-A947-70E740481C1C}">
                <a14:useLocalDpi xmlns:a14="http://schemas.microsoft.com/office/drawing/2010/main" val="0"/>
              </a:ext>
            </a:extLst>
          </a:blip>
          <a:srcRect t="6649" r="9090" b="21438"/>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s-BO" sz="3200" dirty="0">
                <a:solidFill>
                  <a:schemeClr val="bg1"/>
                </a:solidFill>
                <a:latin typeface="+mj-lt"/>
              </a:rPr>
              <a:t>¿Qué es la IA?</a:t>
            </a:r>
            <a:br>
              <a:rPr lang="es-BO" sz="3200" dirty="0">
                <a:solidFill>
                  <a:schemeClr val="bg1"/>
                </a:solidFill>
                <a:latin typeface="+mj-lt"/>
              </a:rPr>
            </a:br>
            <a:r>
              <a:rPr lang="es-BO" sz="3200" dirty="0">
                <a:solidFill>
                  <a:schemeClr val="accent2"/>
                </a:solidFill>
                <a:latin typeface="+mj-lt"/>
              </a:rPr>
              <a:t>IA débil </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7559B03-82E3-F415-4E0D-D7BB8F1CE520}"/>
              </a:ext>
            </a:extLst>
          </p:cNvPr>
          <p:cNvSpPr txBox="1"/>
          <p:nvPr/>
        </p:nvSpPr>
        <p:spPr>
          <a:xfrm>
            <a:off x="371093" y="2718054"/>
            <a:ext cx="4972088" cy="3682746"/>
          </a:xfrm>
          <a:prstGeom prst="rect">
            <a:avLst/>
          </a:prstGeom>
        </p:spPr>
        <p:txBody>
          <a:bodyPr vert="horz" lIns="91440" tIns="45720" rIns="91440" bIns="45720" rtlCol="0" anchor="t">
            <a:normAutofit/>
          </a:bodyPr>
          <a:lstStyle/>
          <a:p>
            <a:pPr marL="171450" marR="0" indent="-228600">
              <a:lnSpc>
                <a:spcPct val="90000"/>
              </a:lnSpc>
              <a:spcBef>
                <a:spcPts val="0"/>
              </a:spcBef>
              <a:spcAft>
                <a:spcPts val="800"/>
              </a:spcAft>
              <a:buFont typeface="Arial" panose="020B0604020202020204" pitchFamily="34" charset="0"/>
              <a:buChar char="•"/>
            </a:pPr>
            <a:r>
              <a:rPr lang="es-BO" dirty="0">
                <a:solidFill>
                  <a:srgbClr val="FFC000"/>
                </a:solidFill>
                <a:effectLst/>
                <a:latin typeface="Arial Nova Cond" panose="020B0506020202020204" pitchFamily="34" charset="0"/>
              </a:rPr>
              <a:t>IA débil (IA estrecha): </a:t>
            </a:r>
            <a:r>
              <a:rPr lang="es-BO" dirty="0">
                <a:solidFill>
                  <a:schemeClr val="bg1"/>
                </a:solidFill>
                <a:effectLst/>
                <a:latin typeface="Arial Nova Cond" panose="020B0506020202020204" pitchFamily="34" charset="0"/>
              </a:rPr>
              <a:t>Es aquella que se centra en tareas específicas y limitadas. Estos sistemas son expertos en realizar una tarea en particular, pero carecen de generalidad y no pueden abordar otros problemas distintos para los cuales no han sido programados o entrenados.</a:t>
            </a:r>
          </a:p>
          <a:p>
            <a:pPr marR="0">
              <a:lnSpc>
                <a:spcPct val="90000"/>
              </a:lnSpc>
              <a:spcBef>
                <a:spcPts val="0"/>
              </a:spcBef>
              <a:spcAft>
                <a:spcPts val="800"/>
              </a:spcAft>
            </a:pPr>
            <a:r>
              <a:rPr lang="es-BO" dirty="0">
                <a:solidFill>
                  <a:schemeClr val="bg1"/>
                </a:solidFill>
                <a:effectLst/>
                <a:latin typeface="Arial Nova Cond" panose="020B0506020202020204" pitchFamily="34" charset="0"/>
              </a:rPr>
              <a:t>Dentro de la inteligencia artificial, uno de los enfoques más prominentes es el aprendizaje automático (machine </a:t>
            </a:r>
            <a:r>
              <a:rPr lang="es-BO" dirty="0" err="1">
                <a:solidFill>
                  <a:schemeClr val="bg1"/>
                </a:solidFill>
                <a:effectLst/>
                <a:latin typeface="Arial Nova Cond" panose="020B0506020202020204" pitchFamily="34" charset="0"/>
              </a:rPr>
              <a:t>learning</a:t>
            </a:r>
            <a:r>
              <a:rPr lang="es-BO" dirty="0">
                <a:solidFill>
                  <a:schemeClr val="bg1"/>
                </a:solidFill>
                <a:effectLst/>
                <a:latin typeface="Arial Nova Cond" panose="020B0506020202020204" pitchFamily="34" charset="0"/>
              </a:rPr>
              <a:t>, Deep </a:t>
            </a:r>
            <a:r>
              <a:rPr lang="es-BO" dirty="0" err="1">
                <a:solidFill>
                  <a:schemeClr val="bg1"/>
                </a:solidFill>
                <a:effectLst/>
                <a:latin typeface="Arial Nova Cond" panose="020B0506020202020204" pitchFamily="34" charset="0"/>
              </a:rPr>
              <a:t>learning</a:t>
            </a:r>
            <a:r>
              <a:rPr lang="es-BO" dirty="0">
                <a:solidFill>
                  <a:schemeClr val="bg1"/>
                </a:solidFill>
                <a:effectLst/>
                <a:latin typeface="Arial Nova Cond" panose="020B0506020202020204" pitchFamily="34" charset="0"/>
              </a:rPr>
              <a:t>), que permite a los sistemas mejorar su rendimiento en tareas específicas a través del análisis de datos y la identificación de patrones.</a:t>
            </a:r>
          </a:p>
        </p:txBody>
      </p:sp>
    </p:spTree>
    <p:extLst>
      <p:ext uri="{BB962C8B-B14F-4D97-AF65-F5344CB8AC3E}">
        <p14:creationId xmlns:p14="http://schemas.microsoft.com/office/powerpoint/2010/main" val="2424594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7F627FE-6C2D-8F23-F479-EB600F0D53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14" r="9090" b="1897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371094" y="1161288"/>
            <a:ext cx="3438144" cy="1124712"/>
          </a:xfrm>
        </p:spPr>
        <p:txBody>
          <a:bodyPr vert="horz" lIns="91440" tIns="45720" rIns="91440" bIns="45720" rtlCol="0" anchor="b">
            <a:normAutofit fontScale="90000"/>
          </a:bodyPr>
          <a:lstStyle/>
          <a:p>
            <a:r>
              <a:rPr lang="en-US" sz="4000" dirty="0" err="1">
                <a:solidFill>
                  <a:schemeClr val="bg1"/>
                </a:solidFill>
                <a:latin typeface="+mj-lt"/>
              </a:rPr>
              <a:t>Fundamentos</a:t>
            </a:r>
            <a:r>
              <a:rPr lang="en-US" sz="4000" dirty="0">
                <a:solidFill>
                  <a:schemeClr val="bg1"/>
                </a:solidFill>
                <a:latin typeface="+mj-lt"/>
              </a:rPr>
              <a:t> de la IA</a:t>
            </a:r>
          </a:p>
        </p:txBody>
      </p:sp>
      <p:sp>
        <p:nvSpPr>
          <p:cNvPr id="2059" name="Rectangle 20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873BB06A-3CA5-FD82-A1D0-AAD1526365F5}"/>
              </a:ext>
            </a:extLst>
          </p:cNvPr>
          <p:cNvSpPr txBox="1"/>
          <p:nvPr/>
        </p:nvSpPr>
        <p:spPr>
          <a:xfrm>
            <a:off x="371093" y="2718054"/>
            <a:ext cx="4740734" cy="3444120"/>
          </a:xfrm>
          <a:prstGeom prst="rect">
            <a:avLst/>
          </a:prstGeom>
        </p:spPr>
        <p:txBody>
          <a:bodyPr vert="horz" lIns="91440" tIns="45720" rIns="91440" bIns="45720" rtlCol="0" anchor="t">
            <a:normAutofit lnSpcReduction="10000"/>
          </a:bodyPr>
          <a:lstStyle/>
          <a:p>
            <a:pPr marR="0">
              <a:lnSpc>
                <a:spcPct val="90000"/>
              </a:lnSpc>
              <a:spcBef>
                <a:spcPts val="0"/>
              </a:spcBef>
              <a:spcAft>
                <a:spcPts val="800"/>
              </a:spcAft>
            </a:pPr>
            <a:r>
              <a:rPr lang="es-ES" sz="3600" b="0" i="0" dirty="0">
                <a:solidFill>
                  <a:schemeClr val="bg1"/>
                </a:solidFill>
                <a:effectLst/>
              </a:rPr>
              <a:t>Singularidad</a:t>
            </a:r>
          </a:p>
          <a:p>
            <a:pPr marL="285750" marR="0" indent="-285750">
              <a:lnSpc>
                <a:spcPct val="90000"/>
              </a:lnSpc>
              <a:spcBef>
                <a:spcPts val="0"/>
              </a:spcBef>
              <a:spcAft>
                <a:spcPts val="800"/>
              </a:spcAft>
              <a:buFont typeface="Arial" panose="020B0604020202020204" pitchFamily="34" charset="0"/>
              <a:buChar char="•"/>
            </a:pPr>
            <a:r>
              <a:rPr lang="es-ES" sz="1600" dirty="0">
                <a:solidFill>
                  <a:schemeClr val="bg1"/>
                </a:solidFill>
                <a:effectLst/>
              </a:rPr>
              <a:t>Momento hipotético en el futuro donde la IA supera a la inteligencia humana, lo que lleva a cambios rápidos y profundos en la sociedad y la civilización. La idea fue popularizada por el matemático y escritor de ciencia ficción </a:t>
            </a:r>
            <a:r>
              <a:rPr lang="es-ES" sz="1600" dirty="0" err="1">
                <a:solidFill>
                  <a:schemeClr val="bg1"/>
                </a:solidFill>
                <a:effectLst/>
              </a:rPr>
              <a:t>Vernor</a:t>
            </a:r>
            <a:r>
              <a:rPr lang="es-ES" sz="1600" dirty="0">
                <a:solidFill>
                  <a:schemeClr val="bg1"/>
                </a:solidFill>
                <a:effectLst/>
              </a:rPr>
              <a:t> </a:t>
            </a:r>
            <a:r>
              <a:rPr lang="es-ES" sz="1600" dirty="0" err="1">
                <a:solidFill>
                  <a:schemeClr val="bg1"/>
                </a:solidFill>
                <a:effectLst/>
              </a:rPr>
              <a:t>Vinge</a:t>
            </a:r>
            <a:r>
              <a:rPr lang="es-ES" sz="1600" dirty="0">
                <a:solidFill>
                  <a:schemeClr val="bg1"/>
                </a:solidFill>
                <a:effectLst/>
              </a:rPr>
              <a:t> y explorada más a fondo por el futurista Ray </a:t>
            </a:r>
            <a:r>
              <a:rPr lang="es-ES" sz="1600" dirty="0" err="1">
                <a:solidFill>
                  <a:schemeClr val="bg1"/>
                </a:solidFill>
                <a:effectLst/>
              </a:rPr>
              <a:t>Kurzweil</a:t>
            </a:r>
            <a:r>
              <a:rPr lang="es-ES" sz="1600" dirty="0">
                <a:solidFill>
                  <a:schemeClr val="bg1"/>
                </a:solidFill>
                <a:effectLst/>
              </a:rPr>
              <a:t>.</a:t>
            </a:r>
          </a:p>
          <a:p>
            <a:pPr marL="285750" marR="0" indent="-285750">
              <a:lnSpc>
                <a:spcPct val="90000"/>
              </a:lnSpc>
              <a:spcBef>
                <a:spcPts val="0"/>
              </a:spcBef>
              <a:spcAft>
                <a:spcPts val="800"/>
              </a:spcAft>
              <a:buFont typeface="Arial" panose="020B0604020202020204" pitchFamily="34" charset="0"/>
              <a:buChar char="•"/>
            </a:pPr>
            <a:r>
              <a:rPr lang="es-ES" sz="1600" dirty="0">
                <a:solidFill>
                  <a:schemeClr val="bg1"/>
                </a:solidFill>
                <a:effectLst/>
              </a:rPr>
              <a:t>Los sistemas de IA se vuelven </a:t>
            </a:r>
            <a:r>
              <a:rPr lang="es-ES" sz="1600" dirty="0" err="1">
                <a:solidFill>
                  <a:schemeClr val="bg1"/>
                </a:solidFill>
                <a:effectLst/>
              </a:rPr>
              <a:t>automejorables</a:t>
            </a:r>
            <a:r>
              <a:rPr lang="es-ES" sz="1600" dirty="0">
                <a:solidFill>
                  <a:schemeClr val="bg1"/>
                </a:solidFill>
                <a:effectLst/>
              </a:rPr>
              <a:t>, lo que lleva a un aumento exponencial de su inteligencia y capacidades. En este punto, la IA podría potencialmente resolver problemas y crear innovaciones que actualmente están más allá de la comprensión y la capacidad humana.</a:t>
            </a:r>
          </a:p>
        </p:txBody>
      </p:sp>
    </p:spTree>
    <p:extLst>
      <p:ext uri="{BB962C8B-B14F-4D97-AF65-F5344CB8AC3E}">
        <p14:creationId xmlns:p14="http://schemas.microsoft.com/office/powerpoint/2010/main" val="2061345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IA</a:t>
            </a:r>
            <a:endParaRPr lang="en-US" dirty="0"/>
          </a:p>
        </p:txBody>
      </p:sp>
      <p:sp>
        <p:nvSpPr>
          <p:cNvPr id="5" name="TextBox 4">
            <a:extLst>
              <a:ext uri="{FF2B5EF4-FFF2-40B4-BE49-F238E27FC236}">
                <a16:creationId xmlns:a16="http://schemas.microsoft.com/office/drawing/2014/main" id="{873BB06A-3CA5-FD82-A1D0-AAD1526365F5}"/>
              </a:ext>
            </a:extLst>
          </p:cNvPr>
          <p:cNvSpPr txBox="1"/>
          <p:nvPr/>
        </p:nvSpPr>
        <p:spPr>
          <a:xfrm>
            <a:off x="593104" y="998614"/>
            <a:ext cx="4776755" cy="653897"/>
          </a:xfrm>
          <a:prstGeom prst="rect">
            <a:avLst/>
          </a:prstGeom>
          <a:noFill/>
        </p:spPr>
        <p:txBody>
          <a:bodyPr wrap="square">
            <a:spAutoFit/>
          </a:bodyPr>
          <a:lstStyle/>
          <a:p>
            <a:pPr marL="0" marR="0">
              <a:lnSpc>
                <a:spcPct val="107000"/>
              </a:lnSpc>
              <a:spcBef>
                <a:spcPts val="0"/>
              </a:spcBef>
              <a:spcAft>
                <a:spcPts val="800"/>
              </a:spcAft>
            </a:pPr>
            <a:r>
              <a:rPr lang="es-BO" sz="3600" b="0" i="0" dirty="0">
                <a:solidFill>
                  <a:srgbClr val="222222"/>
                </a:solidFill>
                <a:effectLst/>
                <a:latin typeface="Merriweather" panose="00000500000000000000" pitchFamily="2" charset="0"/>
              </a:rPr>
              <a:t>Test de </a:t>
            </a:r>
            <a:r>
              <a:rPr lang="es-BO" sz="3600" b="0" i="0" dirty="0" err="1">
                <a:solidFill>
                  <a:srgbClr val="222222"/>
                </a:solidFill>
                <a:effectLst/>
                <a:latin typeface="Merriweather" panose="00000500000000000000" pitchFamily="2" charset="0"/>
              </a:rPr>
              <a:t>Touring</a:t>
            </a:r>
            <a:endParaRPr lang="es-BO" sz="3600" kern="100" dirty="0">
              <a:effectLst/>
              <a:latin typeface="Arial Nova" panose="020B05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513248E-46BA-1263-0D74-DF10ECBFFB7B}"/>
              </a:ext>
            </a:extLst>
          </p:cNvPr>
          <p:cNvSpPr txBox="1"/>
          <p:nvPr/>
        </p:nvSpPr>
        <p:spPr>
          <a:xfrm>
            <a:off x="593104" y="1652511"/>
            <a:ext cx="10620328" cy="1015663"/>
          </a:xfrm>
          <a:prstGeom prst="rect">
            <a:avLst/>
          </a:prstGeom>
          <a:noFill/>
        </p:spPr>
        <p:txBody>
          <a:bodyPr wrap="square">
            <a:spAutoFit/>
          </a:bodyPr>
          <a:lstStyle/>
          <a:p>
            <a:r>
              <a:rPr lang="es-BO" sz="2000" dirty="0"/>
              <a:t>Alan Turing (1950): "Computing </a:t>
            </a:r>
            <a:r>
              <a:rPr lang="es-BO" sz="2000" dirty="0" err="1"/>
              <a:t>Machinery</a:t>
            </a:r>
            <a:r>
              <a:rPr lang="es-BO" sz="2000" dirty="0"/>
              <a:t> and </a:t>
            </a:r>
            <a:r>
              <a:rPr lang="es-BO" sz="2000" dirty="0" err="1"/>
              <a:t>Intelligence</a:t>
            </a:r>
            <a:r>
              <a:rPr lang="es-BO" sz="2000" dirty="0"/>
              <a:t>" (Máquinas de Computación e Inteligencia): Evaluar la capacidad de una máquina para exhibir un comportamiento inteligente que es indistinguible del comportamiento humano.</a:t>
            </a:r>
          </a:p>
        </p:txBody>
      </p:sp>
      <p:graphicFrame>
        <p:nvGraphicFramePr>
          <p:cNvPr id="6" name="Object 5">
            <a:extLst>
              <a:ext uri="{FF2B5EF4-FFF2-40B4-BE49-F238E27FC236}">
                <a16:creationId xmlns:a16="http://schemas.microsoft.com/office/drawing/2014/main" id="{FD832428-2685-BEF6-6EDF-1E9A0E1C7088}"/>
              </a:ext>
            </a:extLst>
          </p:cNvPr>
          <p:cNvGraphicFramePr>
            <a:graphicFrameLocks noChangeAspect="1"/>
          </p:cNvGraphicFramePr>
          <p:nvPr/>
        </p:nvGraphicFramePr>
        <p:xfrm>
          <a:off x="1799924" y="2668174"/>
          <a:ext cx="8005764" cy="3920242"/>
        </p:xfrm>
        <a:graphic>
          <a:graphicData uri="http://schemas.openxmlformats.org/presentationml/2006/ole">
            <mc:AlternateContent xmlns:mc="http://schemas.openxmlformats.org/markup-compatibility/2006">
              <mc:Choice xmlns:v="urn:schemas-microsoft-com:vml" Requires="v">
                <p:oleObj name="Bitmap Image" r:id="rId3" imgW="9304200" imgH="4556880" progId="Paint.Picture">
                  <p:embed/>
                </p:oleObj>
              </mc:Choice>
              <mc:Fallback>
                <p:oleObj name="Bitmap Image" r:id="rId3" imgW="9304200" imgH="4556880" progId="Paint.Picture">
                  <p:embed/>
                  <p:pic>
                    <p:nvPicPr>
                      <p:cNvPr id="6" name="Object 5">
                        <a:extLst>
                          <a:ext uri="{FF2B5EF4-FFF2-40B4-BE49-F238E27FC236}">
                            <a16:creationId xmlns:a16="http://schemas.microsoft.com/office/drawing/2014/main" id="{FD832428-2685-BEF6-6EDF-1E9A0E1C7088}"/>
                          </a:ext>
                        </a:extLst>
                      </p:cNvPr>
                      <p:cNvPicPr/>
                      <p:nvPr/>
                    </p:nvPicPr>
                    <p:blipFill>
                      <a:blip r:embed="rId4"/>
                      <a:stretch>
                        <a:fillRect/>
                      </a:stretch>
                    </p:blipFill>
                    <p:spPr>
                      <a:xfrm>
                        <a:off x="1799924" y="2668174"/>
                        <a:ext cx="8005764" cy="3920242"/>
                      </a:xfrm>
                      <a:prstGeom prst="rect">
                        <a:avLst/>
                      </a:prstGeom>
                    </p:spPr>
                  </p:pic>
                </p:oleObj>
              </mc:Fallback>
            </mc:AlternateContent>
          </a:graphicData>
        </a:graphic>
      </p:graphicFrame>
    </p:spTree>
    <p:extLst>
      <p:ext uri="{BB962C8B-B14F-4D97-AF65-F5344CB8AC3E}">
        <p14:creationId xmlns:p14="http://schemas.microsoft.com/office/powerpoint/2010/main" val="2429701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210671" y="76361"/>
            <a:ext cx="4391024" cy="1173700"/>
          </a:xfrm>
        </p:spPr>
        <p:txBody>
          <a:bodyPr vert="horz" lIns="91440" tIns="45720" rIns="91440" bIns="45720" rtlCol="0" anchor="t">
            <a:normAutofit/>
          </a:bodyPr>
          <a:lstStyle/>
          <a:p>
            <a:r>
              <a:rPr lang="es-PE" sz="3700">
                <a:solidFill>
                  <a:schemeClr val="bg1"/>
                </a:solidFill>
                <a:latin typeface="+mj-lt"/>
              </a:rPr>
              <a:t>Fundamentos de la AI</a:t>
            </a:r>
          </a:p>
        </p:txBody>
      </p:sp>
      <p:grpSp>
        <p:nvGrpSpPr>
          <p:cNvPr id="12" name="Group 11">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873BB06A-3CA5-FD82-A1D0-AAD1526365F5}"/>
              </a:ext>
            </a:extLst>
          </p:cNvPr>
          <p:cNvSpPr txBox="1"/>
          <p:nvPr/>
        </p:nvSpPr>
        <p:spPr>
          <a:xfrm>
            <a:off x="210671" y="671998"/>
            <a:ext cx="5692774" cy="595817"/>
          </a:xfrm>
          <a:prstGeom prst="rect">
            <a:avLst/>
          </a:prstGeom>
        </p:spPr>
        <p:txBody>
          <a:bodyPr vert="horz" lIns="91440" tIns="45720" rIns="91440" bIns="45720" rtlCol="0">
            <a:normAutofit/>
          </a:bodyPr>
          <a:lstStyle/>
          <a:p>
            <a:pPr marR="0">
              <a:lnSpc>
                <a:spcPct val="90000"/>
              </a:lnSpc>
              <a:spcBef>
                <a:spcPts val="0"/>
              </a:spcBef>
              <a:spcAft>
                <a:spcPts val="800"/>
              </a:spcAft>
            </a:pPr>
            <a:r>
              <a:rPr lang="es-BO" sz="2800">
                <a:solidFill>
                  <a:schemeClr val="bg1">
                    <a:alpha val="80000"/>
                  </a:schemeClr>
                </a:solidFill>
                <a:effectLst/>
              </a:rPr>
              <a:t>Linea</a:t>
            </a:r>
            <a:r>
              <a:rPr lang="es-BO" sz="2800" dirty="0">
                <a:solidFill>
                  <a:schemeClr val="bg1">
                    <a:alpha val="80000"/>
                  </a:schemeClr>
                </a:solidFill>
                <a:effectLst/>
              </a:rPr>
              <a:t> de tiempo de la IA</a:t>
            </a:r>
          </a:p>
        </p:txBody>
      </p:sp>
      <p:pic>
        <p:nvPicPr>
          <p:cNvPr id="3" name="Picture 2">
            <a:extLst>
              <a:ext uri="{FF2B5EF4-FFF2-40B4-BE49-F238E27FC236}">
                <a16:creationId xmlns:a16="http://schemas.microsoft.com/office/drawing/2014/main" id="{9E8230A3-5C0C-F550-651B-EE04A95D0981}"/>
              </a:ext>
            </a:extLst>
          </p:cNvPr>
          <p:cNvPicPr>
            <a:picLocks noChangeAspect="1"/>
          </p:cNvPicPr>
          <p:nvPr/>
        </p:nvPicPr>
        <p:blipFill rotWithShape="1">
          <a:blip r:embed="rId3"/>
          <a:srcRect l="565" r="-1" b="-1"/>
          <a:stretch/>
        </p:blipFill>
        <p:spPr>
          <a:xfrm>
            <a:off x="-1" y="1404413"/>
            <a:ext cx="10333823" cy="4159105"/>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sp>
        <p:nvSpPr>
          <p:cNvPr id="11" name="Rectangle 10">
            <a:extLst>
              <a:ext uri="{FF2B5EF4-FFF2-40B4-BE49-F238E27FC236}">
                <a16:creationId xmlns:a16="http://schemas.microsoft.com/office/drawing/2014/main" id="{B4A18DC8-F889-F641-A2A8-9C0AACF7085F}"/>
              </a:ext>
            </a:extLst>
          </p:cNvPr>
          <p:cNvSpPr/>
          <p:nvPr/>
        </p:nvSpPr>
        <p:spPr>
          <a:xfrm>
            <a:off x="10333822" y="1404414"/>
            <a:ext cx="1858178" cy="4049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BO"/>
          </a:p>
        </p:txBody>
      </p:sp>
      <p:sp>
        <p:nvSpPr>
          <p:cNvPr id="15" name="TextBox 14">
            <a:extLst>
              <a:ext uri="{FF2B5EF4-FFF2-40B4-BE49-F238E27FC236}">
                <a16:creationId xmlns:a16="http://schemas.microsoft.com/office/drawing/2014/main" id="{0DDDD7B7-EC23-0C8A-70EB-058773C02F4D}"/>
              </a:ext>
            </a:extLst>
          </p:cNvPr>
          <p:cNvSpPr txBox="1"/>
          <p:nvPr/>
        </p:nvSpPr>
        <p:spPr>
          <a:xfrm>
            <a:off x="10744200" y="3168912"/>
            <a:ext cx="1447800" cy="1754326"/>
          </a:xfrm>
          <a:prstGeom prst="rect">
            <a:avLst/>
          </a:prstGeom>
          <a:noFill/>
        </p:spPr>
        <p:txBody>
          <a:bodyPr wrap="square" rtlCol="0">
            <a:spAutoFit/>
          </a:bodyPr>
          <a:lstStyle/>
          <a:p>
            <a:pPr algn="ctr"/>
            <a:r>
              <a:rPr lang="es-BO" b="1" dirty="0"/>
              <a:t>2022</a:t>
            </a:r>
          </a:p>
          <a:p>
            <a:pPr algn="ctr"/>
            <a:r>
              <a:rPr lang="es-BO" dirty="0" err="1"/>
              <a:t>ChatGPT</a:t>
            </a:r>
            <a:r>
              <a:rPr lang="es-BO" dirty="0"/>
              <a:t> </a:t>
            </a:r>
          </a:p>
          <a:p>
            <a:pPr algn="ctr"/>
            <a:r>
              <a:rPr lang="es-BO" dirty="0"/>
              <a:t>Chat </a:t>
            </a:r>
          </a:p>
          <a:p>
            <a:pPr algn="ctr"/>
            <a:r>
              <a:rPr lang="es-BO" dirty="0"/>
              <a:t>Generative </a:t>
            </a:r>
          </a:p>
          <a:p>
            <a:pPr algn="ctr"/>
            <a:r>
              <a:rPr lang="es-BO" dirty="0"/>
              <a:t>Pre-</a:t>
            </a:r>
            <a:r>
              <a:rPr lang="es-BO" dirty="0" err="1"/>
              <a:t>Trained</a:t>
            </a:r>
            <a:r>
              <a:rPr lang="es-BO" dirty="0"/>
              <a:t> </a:t>
            </a:r>
            <a:r>
              <a:rPr lang="es-BO" dirty="0" err="1"/>
              <a:t>Transformer</a:t>
            </a:r>
            <a:endParaRPr lang="es-BO" dirty="0"/>
          </a:p>
        </p:txBody>
      </p:sp>
      <p:pic>
        <p:nvPicPr>
          <p:cNvPr id="16" name="Picture 15">
            <a:extLst>
              <a:ext uri="{FF2B5EF4-FFF2-40B4-BE49-F238E27FC236}">
                <a16:creationId xmlns:a16="http://schemas.microsoft.com/office/drawing/2014/main" id="{A919FDCE-09FF-2FE6-7D77-BA343E174B29}"/>
              </a:ext>
            </a:extLst>
          </p:cNvPr>
          <p:cNvPicPr>
            <a:picLocks noChangeAspect="1"/>
          </p:cNvPicPr>
          <p:nvPr/>
        </p:nvPicPr>
        <p:blipFill>
          <a:blip r:embed="rId4"/>
          <a:stretch>
            <a:fillRect/>
          </a:stretch>
        </p:blipFill>
        <p:spPr>
          <a:xfrm>
            <a:off x="9496424" y="2840231"/>
            <a:ext cx="2124075" cy="322069"/>
          </a:xfrm>
          <a:prstGeom prst="rect">
            <a:avLst/>
          </a:prstGeom>
        </p:spPr>
      </p:pic>
      <p:sp>
        <p:nvSpPr>
          <p:cNvPr id="18" name="TextBox 17">
            <a:extLst>
              <a:ext uri="{FF2B5EF4-FFF2-40B4-BE49-F238E27FC236}">
                <a16:creationId xmlns:a16="http://schemas.microsoft.com/office/drawing/2014/main" id="{E4A2581C-8418-FEE3-7AA1-A31034A8A563}"/>
              </a:ext>
            </a:extLst>
          </p:cNvPr>
          <p:cNvSpPr txBox="1"/>
          <p:nvPr/>
        </p:nvSpPr>
        <p:spPr>
          <a:xfrm>
            <a:off x="409575" y="5717870"/>
            <a:ext cx="6477000" cy="646331"/>
          </a:xfrm>
          <a:prstGeom prst="rect">
            <a:avLst/>
          </a:prstGeom>
          <a:noFill/>
        </p:spPr>
        <p:txBody>
          <a:bodyPr wrap="square">
            <a:spAutoFit/>
          </a:bodyPr>
          <a:lstStyle/>
          <a:p>
            <a:r>
              <a:rPr lang="en-US" b="0" i="0" dirty="0">
                <a:solidFill>
                  <a:srgbClr val="FFFF99"/>
                </a:solidFill>
                <a:effectLst/>
                <a:latin typeface="Arial" panose="020B0604020202020204" pitchFamily="34" charset="0"/>
              </a:rPr>
              <a:t>Kaynak, O. (2021). The golden age of Artificial Intelligence: Inaugural Editorial. </a:t>
            </a:r>
            <a:r>
              <a:rPr lang="en-US" b="0" i="1" dirty="0">
                <a:solidFill>
                  <a:srgbClr val="FFFF99"/>
                </a:solidFill>
                <a:effectLst/>
                <a:latin typeface="Arial" panose="020B0604020202020204" pitchFamily="34" charset="0"/>
              </a:rPr>
              <a:t>Discover Artificial Intelligence</a:t>
            </a:r>
            <a:r>
              <a:rPr lang="en-US" b="0" i="0" dirty="0">
                <a:solidFill>
                  <a:srgbClr val="FFFF99"/>
                </a:solidFill>
                <a:effectLst/>
                <a:latin typeface="Arial" panose="020B0604020202020204" pitchFamily="34" charset="0"/>
              </a:rPr>
              <a:t>, </a:t>
            </a:r>
            <a:r>
              <a:rPr lang="en-US" b="0" i="1" dirty="0">
                <a:solidFill>
                  <a:srgbClr val="FFFF99"/>
                </a:solidFill>
                <a:effectLst/>
                <a:latin typeface="Arial" panose="020B0604020202020204" pitchFamily="34" charset="0"/>
              </a:rPr>
              <a:t>1</a:t>
            </a:r>
            <a:r>
              <a:rPr lang="en-US" b="0" i="0" dirty="0">
                <a:solidFill>
                  <a:srgbClr val="FFFF99"/>
                </a:solidFill>
                <a:effectLst/>
                <a:latin typeface="Arial" panose="020B0604020202020204" pitchFamily="34" charset="0"/>
              </a:rPr>
              <a:t>, 1-7.</a:t>
            </a:r>
            <a:endParaRPr lang="es-BO" dirty="0">
              <a:solidFill>
                <a:srgbClr val="FFFF99"/>
              </a:solidFill>
            </a:endParaRPr>
          </a:p>
        </p:txBody>
      </p:sp>
      <p:sp>
        <p:nvSpPr>
          <p:cNvPr id="19" name="TextBox 18">
            <a:extLst>
              <a:ext uri="{FF2B5EF4-FFF2-40B4-BE49-F238E27FC236}">
                <a16:creationId xmlns:a16="http://schemas.microsoft.com/office/drawing/2014/main" id="{26AB4279-114F-ECC5-AB69-851E3F772405}"/>
              </a:ext>
            </a:extLst>
          </p:cNvPr>
          <p:cNvSpPr txBox="1"/>
          <p:nvPr/>
        </p:nvSpPr>
        <p:spPr>
          <a:xfrm>
            <a:off x="10837069" y="2083969"/>
            <a:ext cx="1262061" cy="646331"/>
          </a:xfrm>
          <a:prstGeom prst="rect">
            <a:avLst/>
          </a:prstGeom>
          <a:solidFill>
            <a:srgbClr val="92D050"/>
          </a:solidFill>
        </p:spPr>
        <p:txBody>
          <a:bodyPr wrap="square" rtlCol="0">
            <a:spAutoFit/>
          </a:bodyPr>
          <a:lstStyle/>
          <a:p>
            <a:pPr algn="ctr"/>
            <a:r>
              <a:rPr lang="es-BO" b="1" dirty="0"/>
              <a:t>Primavera de AI</a:t>
            </a:r>
            <a:endParaRPr lang="es-BO" dirty="0"/>
          </a:p>
        </p:txBody>
      </p:sp>
    </p:spTree>
    <p:extLst>
      <p:ext uri="{BB962C8B-B14F-4D97-AF65-F5344CB8AC3E}">
        <p14:creationId xmlns:p14="http://schemas.microsoft.com/office/powerpoint/2010/main" val="50419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F6F99902-EFE2-5C76-D2DF-8BD0A72267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204" r="9090" b="13882"/>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293EC91-64D4-9A3C-C296-798811B58667}"/>
              </a:ext>
            </a:extLst>
          </p:cNvPr>
          <p:cNvSpPr txBox="1"/>
          <p:nvPr/>
        </p:nvSpPr>
        <p:spPr>
          <a:xfrm>
            <a:off x="371093" y="2718054"/>
            <a:ext cx="4972087" cy="3660712"/>
          </a:xfrm>
          <a:prstGeom prst="rect">
            <a:avLst/>
          </a:prstGeom>
        </p:spPr>
        <p:txBody>
          <a:bodyPr vert="horz" lIns="91440" tIns="45720" rIns="91440" bIns="45720" rtlCol="0" anchor="t">
            <a:normAutofit lnSpcReduction="10000"/>
          </a:bodyPr>
          <a:lstStyle/>
          <a:p>
            <a:pPr>
              <a:lnSpc>
                <a:spcPct val="90000"/>
              </a:lnSpc>
              <a:spcAft>
                <a:spcPts val="600"/>
              </a:spcAft>
            </a:pPr>
            <a:r>
              <a:rPr lang="es-BO" sz="2400" dirty="0">
                <a:solidFill>
                  <a:schemeClr val="bg1"/>
                </a:solidFill>
              </a:rPr>
              <a:t>3 </a:t>
            </a:r>
            <a:r>
              <a:rPr lang="es-BO" sz="2400" dirty="0" err="1">
                <a:solidFill>
                  <a:schemeClr val="bg1"/>
                </a:solidFill>
              </a:rPr>
              <a:t>V’s</a:t>
            </a:r>
            <a:r>
              <a:rPr lang="es-BO" sz="2400" dirty="0">
                <a:solidFill>
                  <a:schemeClr val="bg1"/>
                </a:solidFill>
              </a:rPr>
              <a:t>:</a:t>
            </a:r>
          </a:p>
          <a:p>
            <a:pPr marL="342900" indent="-342900">
              <a:lnSpc>
                <a:spcPct val="90000"/>
              </a:lnSpc>
              <a:spcAft>
                <a:spcPts val="1200"/>
              </a:spcAft>
              <a:buFont typeface="+mj-lt"/>
              <a:buAutoNum type="arabicPeriod"/>
            </a:pPr>
            <a:r>
              <a:rPr lang="es-BO" dirty="0">
                <a:solidFill>
                  <a:schemeClr val="bg1"/>
                </a:solidFill>
              </a:rPr>
              <a:t>Volumen: Terabytes, </a:t>
            </a:r>
            <a:r>
              <a:rPr lang="es-BO" dirty="0" err="1">
                <a:solidFill>
                  <a:schemeClr val="bg1"/>
                </a:solidFill>
              </a:rPr>
              <a:t>petabytes</a:t>
            </a:r>
            <a:r>
              <a:rPr lang="es-BO" dirty="0">
                <a:solidFill>
                  <a:schemeClr val="bg1"/>
                </a:solidFill>
              </a:rPr>
              <a:t> o incluso exabytes que no pueden ser gestionados o procesados mediante sistemas convencionales (sensores, redes sociales, registros de transacciones)</a:t>
            </a:r>
          </a:p>
          <a:p>
            <a:pPr marL="342900" indent="-342900">
              <a:lnSpc>
                <a:spcPct val="90000"/>
              </a:lnSpc>
              <a:spcAft>
                <a:spcPts val="1200"/>
              </a:spcAft>
              <a:buFont typeface="+mj-lt"/>
              <a:buAutoNum type="arabicPeriod"/>
            </a:pPr>
            <a:r>
              <a:rPr lang="es-BO" dirty="0">
                <a:solidFill>
                  <a:schemeClr val="bg1"/>
                </a:solidFill>
              </a:rPr>
              <a:t>Velocidad: se genera a una velocidad increíblemente rápida, en tiempo real o en intervalos muy cortos. </a:t>
            </a:r>
          </a:p>
          <a:p>
            <a:pPr marL="342900" indent="-342900">
              <a:lnSpc>
                <a:spcPct val="90000"/>
              </a:lnSpc>
              <a:spcAft>
                <a:spcPts val="1200"/>
              </a:spcAft>
              <a:buFont typeface="+mj-lt"/>
              <a:buAutoNum type="arabicPeriod"/>
            </a:pPr>
            <a:r>
              <a:rPr lang="es-BO" dirty="0">
                <a:solidFill>
                  <a:schemeClr val="bg1"/>
                </a:solidFill>
              </a:rPr>
              <a:t>Variedad: Los datos masivos pueden presentar una amplia variedad de formatos y tipos, como texto, imágenes, audio, vídeo, datos geoespaciales, datos estructurados y no estructurados. </a:t>
            </a:r>
          </a:p>
        </p:txBody>
      </p:sp>
      <p:sp>
        <p:nvSpPr>
          <p:cNvPr id="9" name="Title 1">
            <a:extLst>
              <a:ext uri="{FF2B5EF4-FFF2-40B4-BE49-F238E27FC236}">
                <a16:creationId xmlns:a16="http://schemas.microsoft.com/office/drawing/2014/main" id="{1EEF3112-FF94-C878-78CB-9A6106CB37AA}"/>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err="1">
                <a:solidFill>
                  <a:schemeClr val="bg1"/>
                </a:solidFill>
                <a:latin typeface="+mj-lt"/>
              </a:rPr>
              <a:t>Fundamentos</a:t>
            </a:r>
            <a:r>
              <a:rPr lang="en-US" sz="2800" dirty="0">
                <a:solidFill>
                  <a:schemeClr val="bg1"/>
                </a:solidFill>
                <a:latin typeface="+mj-lt"/>
              </a:rPr>
              <a:t> de la AI</a:t>
            </a:r>
          </a:p>
        </p:txBody>
      </p:sp>
      <p:sp>
        <p:nvSpPr>
          <p:cNvPr id="10" name="TextBox 9">
            <a:extLst>
              <a:ext uri="{FF2B5EF4-FFF2-40B4-BE49-F238E27FC236}">
                <a16:creationId xmlns:a16="http://schemas.microsoft.com/office/drawing/2014/main" id="{518A243B-4E32-144A-2EA5-FF1F5D5D8442}"/>
              </a:ext>
            </a:extLst>
          </p:cNvPr>
          <p:cNvSpPr txBox="1"/>
          <p:nvPr/>
        </p:nvSpPr>
        <p:spPr>
          <a:xfrm>
            <a:off x="402423" y="1056082"/>
            <a:ext cx="7555814" cy="653897"/>
          </a:xfrm>
          <a:prstGeom prst="rect">
            <a:avLst/>
          </a:prstGeom>
          <a:noFill/>
        </p:spPr>
        <p:txBody>
          <a:bodyPr wrap="square">
            <a:spAutoFit/>
          </a:bodyPr>
          <a:lstStyle/>
          <a:p>
            <a:pPr marL="0" marR="0">
              <a:lnSpc>
                <a:spcPct val="107000"/>
              </a:lnSpc>
              <a:spcBef>
                <a:spcPts val="0"/>
              </a:spcBef>
              <a:spcAft>
                <a:spcPts val="800"/>
              </a:spcAft>
            </a:pPr>
            <a:r>
              <a:rPr lang="es-BO" sz="3600" b="0" i="0" dirty="0">
                <a:solidFill>
                  <a:srgbClr val="C55A11"/>
                </a:solidFill>
                <a:effectLst/>
                <a:latin typeface="Merriweather" panose="00000500000000000000" pitchFamily="2" charset="0"/>
              </a:rPr>
              <a:t>Big data</a:t>
            </a:r>
            <a:endParaRPr lang="es-BO" sz="3600" kern="100" dirty="0">
              <a:solidFill>
                <a:srgbClr val="C55A11"/>
              </a:solidFill>
              <a:effectLst/>
              <a:latin typeface="Arial Nova" panose="020B05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6769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p:txBody>
          <a:bodyPr/>
          <a:lstStyle/>
          <a:p>
            <a:r>
              <a:rPr lang="es-BO" dirty="0"/>
              <a:t>Fundamentos de la AI</a:t>
            </a:r>
            <a:br>
              <a:rPr lang="es-BO" dirty="0"/>
            </a:br>
            <a:r>
              <a:rPr lang="es-BO" dirty="0"/>
              <a:t>¿Es la AI una moda pasajera?</a:t>
            </a:r>
          </a:p>
        </p:txBody>
      </p:sp>
      <p:sp>
        <p:nvSpPr>
          <p:cNvPr id="4" name="TextBox 3">
            <a:extLst>
              <a:ext uri="{FF2B5EF4-FFF2-40B4-BE49-F238E27FC236}">
                <a16:creationId xmlns:a16="http://schemas.microsoft.com/office/drawing/2014/main" id="{77559B03-82E3-F415-4E0D-D7BB8F1CE520}"/>
              </a:ext>
            </a:extLst>
          </p:cNvPr>
          <p:cNvSpPr txBox="1"/>
          <p:nvPr/>
        </p:nvSpPr>
        <p:spPr>
          <a:xfrm>
            <a:off x="838199" y="1927869"/>
            <a:ext cx="10150644" cy="3337773"/>
          </a:xfrm>
          <a:prstGeom prst="rect">
            <a:avLst/>
          </a:prstGeom>
          <a:noFill/>
        </p:spPr>
        <p:txBody>
          <a:bodyPr wrap="square">
            <a:spAutoFit/>
          </a:bodyPr>
          <a:lstStyle/>
          <a:p>
            <a:pPr marL="0" marR="0">
              <a:lnSpc>
                <a:spcPct val="107000"/>
              </a:lnSpc>
              <a:spcBef>
                <a:spcPts val="0"/>
              </a:spcBef>
              <a:spcAft>
                <a:spcPts val="800"/>
              </a:spcAft>
            </a:pP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Modas</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pasajeras</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 (hype, buzzword) </a:t>
            </a: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como</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el</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3600" kern="100" dirty="0" err="1">
                <a:effectLst/>
                <a:latin typeface="Calibri" panose="020F0502020204030204" pitchFamily="34" charset="0"/>
                <a:ea typeface="Calibri" panose="020F0502020204030204" pitchFamily="34" charset="0"/>
                <a:cs typeface="Times New Roman" panose="02020603050405020304" pitchFamily="18" charset="0"/>
              </a:rPr>
              <a:t>metaverso</a:t>
            </a:r>
            <a:r>
              <a:rPr lang="en-US" sz="36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3600" kern="100" dirty="0">
                <a:latin typeface="Calibri" panose="020F0502020204030204" pitchFamily="34" charset="0"/>
                <a:ea typeface="Calibri" panose="020F0502020204030204" pitchFamily="34" charset="0"/>
                <a:cs typeface="Times New Roman" panose="02020603050405020304" pitchFamily="18" charset="0"/>
              </a:rPr>
              <a:t>Google trend del </a:t>
            </a:r>
            <a:r>
              <a:rPr lang="en-US" sz="3600" kern="1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metaverso</a:t>
            </a:r>
            <a:r>
              <a:rPr lang="en-US" sz="3600" kern="100" dirty="0">
                <a:latin typeface="Calibri" panose="020F0502020204030204" pitchFamily="34" charset="0"/>
                <a:ea typeface="Calibri" panose="020F0502020204030204" pitchFamily="34" charset="0"/>
                <a:cs typeface="Times New Roman" panose="02020603050405020304" pitchFamily="18" charset="0"/>
              </a:rPr>
              <a:t> (metaverse):</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s-BO"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DAB3A8E-CFE7-43D1-481D-17A485A8B460}"/>
              </a:ext>
            </a:extLst>
          </p:cNvPr>
          <p:cNvPicPr>
            <a:picLocks noChangeAspect="1"/>
          </p:cNvPicPr>
          <p:nvPr/>
        </p:nvPicPr>
        <p:blipFill>
          <a:blip r:embed="rId2"/>
          <a:stretch>
            <a:fillRect/>
          </a:stretch>
        </p:blipFill>
        <p:spPr>
          <a:xfrm>
            <a:off x="1093797" y="4233221"/>
            <a:ext cx="10004405" cy="2064842"/>
          </a:xfrm>
          <a:prstGeom prst="rect">
            <a:avLst/>
          </a:prstGeom>
        </p:spPr>
      </p:pic>
    </p:spTree>
    <p:extLst>
      <p:ext uri="{BB962C8B-B14F-4D97-AF65-F5344CB8AC3E}">
        <p14:creationId xmlns:p14="http://schemas.microsoft.com/office/powerpoint/2010/main" val="305564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p:txBody>
          <a:bodyPr/>
          <a:lstStyle/>
          <a:p>
            <a:r>
              <a:rPr lang="es-BO" dirty="0"/>
              <a:t>Fundamentos de la AI</a:t>
            </a:r>
            <a:br>
              <a:rPr lang="es-BO" dirty="0"/>
            </a:br>
            <a:r>
              <a:rPr lang="es-BO" dirty="0"/>
              <a:t>¿Es la AI una moda pasajera?</a:t>
            </a:r>
          </a:p>
        </p:txBody>
      </p:sp>
      <p:pic>
        <p:nvPicPr>
          <p:cNvPr id="5" name="Picture 4">
            <a:extLst>
              <a:ext uri="{FF2B5EF4-FFF2-40B4-BE49-F238E27FC236}">
                <a16:creationId xmlns:a16="http://schemas.microsoft.com/office/drawing/2014/main" id="{563E3E5E-6CE6-BDB4-CD57-2ED142D02F30}"/>
              </a:ext>
            </a:extLst>
          </p:cNvPr>
          <p:cNvPicPr>
            <a:picLocks noChangeAspect="1"/>
          </p:cNvPicPr>
          <p:nvPr/>
        </p:nvPicPr>
        <p:blipFill>
          <a:blip r:embed="rId2"/>
          <a:stretch>
            <a:fillRect/>
          </a:stretch>
        </p:blipFill>
        <p:spPr>
          <a:xfrm>
            <a:off x="160422" y="2070526"/>
            <a:ext cx="5181606" cy="2953861"/>
          </a:xfrm>
          <a:prstGeom prst="rect">
            <a:avLst/>
          </a:prstGeom>
        </p:spPr>
      </p:pic>
      <p:pic>
        <p:nvPicPr>
          <p:cNvPr id="12" name="Picture 11">
            <a:extLst>
              <a:ext uri="{FF2B5EF4-FFF2-40B4-BE49-F238E27FC236}">
                <a16:creationId xmlns:a16="http://schemas.microsoft.com/office/drawing/2014/main" id="{63059FD2-EA72-E8F9-DD41-47D8214529C4}"/>
              </a:ext>
            </a:extLst>
          </p:cNvPr>
          <p:cNvPicPr>
            <a:picLocks noChangeAspect="1"/>
          </p:cNvPicPr>
          <p:nvPr/>
        </p:nvPicPr>
        <p:blipFill>
          <a:blip r:embed="rId3"/>
          <a:stretch>
            <a:fillRect/>
          </a:stretch>
        </p:blipFill>
        <p:spPr>
          <a:xfrm>
            <a:off x="5382377" y="1592614"/>
            <a:ext cx="6649201" cy="4538680"/>
          </a:xfrm>
          <a:prstGeom prst="rect">
            <a:avLst/>
          </a:prstGeom>
        </p:spPr>
      </p:pic>
      <p:sp>
        <p:nvSpPr>
          <p:cNvPr id="13" name="TextBox 12">
            <a:extLst>
              <a:ext uri="{FF2B5EF4-FFF2-40B4-BE49-F238E27FC236}">
                <a16:creationId xmlns:a16="http://schemas.microsoft.com/office/drawing/2014/main" id="{360E49EA-1530-E847-0A0B-CD0967E73A24}"/>
              </a:ext>
            </a:extLst>
          </p:cNvPr>
          <p:cNvSpPr txBox="1"/>
          <p:nvPr/>
        </p:nvSpPr>
        <p:spPr>
          <a:xfrm>
            <a:off x="284447" y="5375350"/>
            <a:ext cx="5057581" cy="923330"/>
          </a:xfrm>
          <a:prstGeom prst="rect">
            <a:avLst/>
          </a:prstGeom>
          <a:noFill/>
        </p:spPr>
        <p:txBody>
          <a:bodyPr wrap="square">
            <a:spAutoFit/>
          </a:bodyPr>
          <a:lstStyle/>
          <a:p>
            <a:r>
              <a:rPr lang="en-US" b="0" i="0" dirty="0">
                <a:effectLst/>
                <a:latin typeface="Arial" panose="020B0604020202020204" pitchFamily="34" charset="0"/>
              </a:rPr>
              <a:t>Kaynak, O. (2021). The golden age of Artificial Intelligence: Inaugural Editorial. </a:t>
            </a:r>
            <a:r>
              <a:rPr lang="en-US" b="0" i="1" dirty="0">
                <a:effectLst/>
                <a:latin typeface="Arial" panose="020B0604020202020204" pitchFamily="34" charset="0"/>
              </a:rPr>
              <a:t>Discover Artificial Intelligence</a:t>
            </a:r>
            <a:r>
              <a:rPr lang="en-US" b="0" i="0" dirty="0">
                <a:effectLst/>
                <a:latin typeface="Arial" panose="020B0604020202020204" pitchFamily="34" charset="0"/>
              </a:rPr>
              <a:t>, </a:t>
            </a:r>
            <a:r>
              <a:rPr lang="en-US" b="0" i="1" dirty="0">
                <a:effectLst/>
                <a:latin typeface="Arial" panose="020B0604020202020204" pitchFamily="34" charset="0"/>
              </a:rPr>
              <a:t>1</a:t>
            </a:r>
            <a:r>
              <a:rPr lang="en-US" b="0" i="0" dirty="0">
                <a:effectLst/>
                <a:latin typeface="Arial" panose="020B0604020202020204" pitchFamily="34" charset="0"/>
              </a:rPr>
              <a:t>, 1-7.</a:t>
            </a:r>
            <a:endParaRPr lang="es-BO" dirty="0"/>
          </a:p>
        </p:txBody>
      </p:sp>
    </p:spTree>
    <p:extLst>
      <p:ext uri="{BB962C8B-B14F-4D97-AF65-F5344CB8AC3E}">
        <p14:creationId xmlns:p14="http://schemas.microsoft.com/office/powerpoint/2010/main" val="2406204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AI</a:t>
            </a:r>
            <a:endParaRPr lang="en-US" dirty="0"/>
          </a:p>
        </p:txBody>
      </p:sp>
      <p:pic>
        <p:nvPicPr>
          <p:cNvPr id="2050" name="Picture 2" descr="Fig. 12">
            <a:extLst>
              <a:ext uri="{FF2B5EF4-FFF2-40B4-BE49-F238E27FC236}">
                <a16:creationId xmlns:a16="http://schemas.microsoft.com/office/drawing/2014/main" id="{C1823C48-F13A-2196-E1FB-1441414F3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244" y="1395663"/>
            <a:ext cx="6912954" cy="51928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8F6029-35CB-E55E-EA31-7F47FF2C3E09}"/>
              </a:ext>
            </a:extLst>
          </p:cNvPr>
          <p:cNvSpPr txBox="1"/>
          <p:nvPr/>
        </p:nvSpPr>
        <p:spPr>
          <a:xfrm>
            <a:off x="795234" y="1325563"/>
            <a:ext cx="2881616" cy="4787273"/>
          </a:xfrm>
          <a:prstGeom prst="rect">
            <a:avLst/>
          </a:prstGeom>
          <a:noFill/>
        </p:spPr>
        <p:txBody>
          <a:bodyPr wrap="square">
            <a:spAutoFit/>
          </a:bodyPr>
          <a:lstStyle/>
          <a:p>
            <a:pPr marL="0" marR="0">
              <a:lnSpc>
                <a:spcPct val="107000"/>
              </a:lnSpc>
              <a:spcBef>
                <a:spcPts val="0"/>
              </a:spcBef>
              <a:spcAft>
                <a:spcPts val="800"/>
              </a:spcAft>
            </a:pPr>
            <a:r>
              <a:rPr lang="en-US" sz="2000" b="0" i="0" dirty="0">
                <a:solidFill>
                  <a:srgbClr val="222222"/>
                </a:solidFill>
                <a:effectLst/>
                <a:latin typeface="Merriweather" panose="00000500000000000000" pitchFamily="2" charset="0"/>
              </a:rPr>
              <a:t>“human-created machines can do more than just labor-intensive work; they can develop human-like intelligence…”</a:t>
            </a:r>
          </a:p>
          <a:p>
            <a:pPr marL="0" marR="0">
              <a:lnSpc>
                <a:spcPct val="107000"/>
              </a:lnSpc>
              <a:spcBef>
                <a:spcPts val="0"/>
              </a:spcBef>
              <a:spcAft>
                <a:spcPts val="800"/>
              </a:spcAft>
            </a:pPr>
            <a:r>
              <a:rPr lang="en-US" sz="1600" b="0" i="0" dirty="0">
                <a:solidFill>
                  <a:srgbClr val="222222"/>
                </a:solidFill>
                <a:effectLst/>
                <a:latin typeface="Arial" panose="020B0604020202020204" pitchFamily="34" charset="0"/>
              </a:rPr>
              <a:t>Jiang, Y., Li, X., Luo, H., Yin, S., &amp; Kaynak, O. (2022). Quo </a:t>
            </a:r>
            <a:r>
              <a:rPr lang="en-US" sz="1600" b="0" i="0" dirty="0" err="1">
                <a:solidFill>
                  <a:srgbClr val="222222"/>
                </a:solidFill>
                <a:effectLst/>
                <a:latin typeface="Arial" panose="020B0604020202020204" pitchFamily="34" charset="0"/>
              </a:rPr>
              <a:t>vadis</a:t>
            </a:r>
            <a:r>
              <a:rPr lang="en-US" sz="1600" b="0" i="0" dirty="0">
                <a:solidFill>
                  <a:srgbClr val="222222"/>
                </a:solidFill>
                <a:effectLst/>
                <a:latin typeface="Arial" panose="020B0604020202020204" pitchFamily="34" charset="0"/>
              </a:rPr>
              <a:t> artificial intelligence? </a:t>
            </a:r>
            <a:r>
              <a:rPr lang="en-US" sz="1600" b="0" i="1" dirty="0">
                <a:solidFill>
                  <a:srgbClr val="222222"/>
                </a:solidFill>
                <a:effectLst/>
                <a:latin typeface="Arial" panose="020B0604020202020204" pitchFamily="34" charset="0"/>
              </a:rPr>
              <a:t>Discover Artificial Intelligence</a:t>
            </a:r>
            <a:r>
              <a:rPr lang="en-US" sz="1600" b="0" i="0" dirty="0">
                <a:solidFill>
                  <a:srgbClr val="222222"/>
                </a:solidFill>
                <a:effectLst/>
                <a:latin typeface="Arial" panose="020B0604020202020204" pitchFamily="34" charset="0"/>
              </a:rPr>
              <a:t>, </a:t>
            </a:r>
            <a:r>
              <a:rPr lang="en-US" sz="1600" b="0" i="1" dirty="0">
                <a:solidFill>
                  <a:srgbClr val="222222"/>
                </a:solidFill>
                <a:effectLst/>
                <a:latin typeface="Arial" panose="020B0604020202020204" pitchFamily="34" charset="0"/>
              </a:rPr>
              <a:t>2</a:t>
            </a:r>
            <a:r>
              <a:rPr lang="en-US" sz="1600" b="0" i="0" dirty="0">
                <a:solidFill>
                  <a:srgbClr val="222222"/>
                </a:solidFill>
                <a:effectLst/>
                <a:latin typeface="Arial" panose="020B0604020202020204" pitchFamily="34" charset="0"/>
              </a:rPr>
              <a:t>(1), 4.</a:t>
            </a:r>
            <a:endParaRPr lang="en-US" sz="1600" b="0" i="0" dirty="0">
              <a:solidFill>
                <a:srgbClr val="222222"/>
              </a:solidFill>
              <a:effectLst/>
              <a:latin typeface="Merriweather" panose="00000500000000000000" pitchFamily="2" charset="0"/>
            </a:endParaRPr>
          </a:p>
          <a:p>
            <a:pPr marL="0" marR="0">
              <a:lnSpc>
                <a:spcPct val="107000"/>
              </a:lnSpc>
              <a:spcBef>
                <a:spcPts val="0"/>
              </a:spcBef>
              <a:spcAft>
                <a:spcPts val="800"/>
              </a:spcAft>
            </a:pPr>
            <a:r>
              <a:rPr lang="es-ES" sz="1600" kern="100" dirty="0">
                <a:effectLst/>
                <a:latin typeface="Arial Nova" panose="020B0504020202020204" pitchFamily="34" charset="0"/>
                <a:ea typeface="Calibri" panose="020F0502020204030204" pitchFamily="34" charset="0"/>
                <a:cs typeface="Times New Roman" panose="02020603050405020304" pitchFamily="18" charset="0"/>
              </a:rPr>
              <a:t>https://link.springer.com/article/10.1007/s44163-022-00022-8</a:t>
            </a:r>
          </a:p>
        </p:txBody>
      </p:sp>
    </p:spTree>
    <p:extLst>
      <p:ext uri="{BB962C8B-B14F-4D97-AF65-F5344CB8AC3E}">
        <p14:creationId xmlns:p14="http://schemas.microsoft.com/office/powerpoint/2010/main" val="357121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C5BD-2159-9D97-7CDC-2174DBCF196B}"/>
              </a:ext>
            </a:extLst>
          </p:cNvPr>
          <p:cNvSpPr>
            <a:spLocks noGrp="1"/>
          </p:cNvSpPr>
          <p:nvPr>
            <p:ph type="title"/>
          </p:nvPr>
        </p:nvSpPr>
        <p:spPr/>
        <p:txBody>
          <a:bodyPr/>
          <a:lstStyle/>
          <a:p>
            <a:r>
              <a:rPr lang="en-US" dirty="0" err="1"/>
              <a:t>Contenido</a:t>
            </a:r>
            <a:endParaRPr lang="en-US" dirty="0"/>
          </a:p>
        </p:txBody>
      </p:sp>
      <p:sp>
        <p:nvSpPr>
          <p:cNvPr id="3" name="Content Placeholder 2">
            <a:extLst>
              <a:ext uri="{FF2B5EF4-FFF2-40B4-BE49-F238E27FC236}">
                <a16:creationId xmlns:a16="http://schemas.microsoft.com/office/drawing/2014/main" id="{2B341742-0F00-9B16-0B06-A64294A7750C}"/>
              </a:ext>
            </a:extLst>
          </p:cNvPr>
          <p:cNvSpPr>
            <a:spLocks noGrp="1"/>
          </p:cNvSpPr>
          <p:nvPr>
            <p:ph idx="1"/>
          </p:nvPr>
        </p:nvSpPr>
        <p:spPr>
          <a:xfrm>
            <a:off x="838200" y="1436915"/>
            <a:ext cx="10672482" cy="5055960"/>
          </a:xfrm>
        </p:spPr>
        <p:txBody>
          <a:bodyPr>
            <a:normAutofit fontScale="62500" lnSpcReduction="20000"/>
          </a:bodyPr>
          <a:lstStyle/>
          <a:p>
            <a:pPr marL="0" indent="0">
              <a:lnSpc>
                <a:spcPct val="120000"/>
              </a:lnSpc>
              <a:spcAft>
                <a:spcPts val="1200"/>
              </a:spcAft>
              <a:buNone/>
            </a:pPr>
            <a:r>
              <a:rPr lang="es-BO" sz="3600" b="0" i="0" dirty="0">
                <a:solidFill>
                  <a:srgbClr val="000000"/>
                </a:solidFill>
                <a:effectLst/>
                <a:ea typeface="Calibri" panose="020F0502020204030204" pitchFamily="34" charset="0"/>
                <a:cs typeface="Times New Roman" panose="02020603050405020304" pitchFamily="18" charset="0"/>
              </a:rPr>
              <a:t>1. Fundamentos de la inteligencia artificial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2. Herramientas y lenguajes de programación utilizados en la IA</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3. Big Data e infraestructura de estimación e implementación de algoritmos de AI</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4. Algoritmos generativos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t>
            </a:r>
            <a:r>
              <a:rPr lang="es-BO" sz="3600" b="0" i="0" dirty="0" err="1">
                <a:solidFill>
                  <a:srgbClr val="000000"/>
                </a:solidFill>
                <a:effectLst/>
                <a:ea typeface="Calibri" panose="020F0502020204030204" pitchFamily="34" charset="0"/>
                <a:cs typeface="Times New Roman" panose="02020603050405020304" pitchFamily="18" charset="0"/>
              </a:rPr>
              <a:t>Midjourney</a:t>
            </a:r>
            <a:r>
              <a:rPr lang="es-BO" sz="3600" b="0" i="0" dirty="0">
                <a:solidFill>
                  <a:srgbClr val="000000"/>
                </a:solidFill>
                <a:effectLst/>
                <a:ea typeface="Calibri" panose="020F0502020204030204" pitchFamily="34" charset="0"/>
                <a:cs typeface="Times New Roman" panose="02020603050405020304" pitchFamily="18" charset="0"/>
              </a:rPr>
              <a:t>, DALL-E</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t>
            </a:r>
            <a:r>
              <a:rPr lang="es-BO" sz="3600" b="0" i="0" dirty="0" err="1">
                <a:solidFill>
                  <a:srgbClr val="000000"/>
                </a:solidFill>
                <a:effectLst/>
                <a:ea typeface="Calibri" panose="020F0502020204030204" pitchFamily="34" charset="0"/>
                <a:cs typeface="Times New Roman" panose="02020603050405020304" pitchFamily="18" charset="0"/>
              </a:rPr>
              <a:t>ChatGPT</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5. Aprendizaje automático (machine </a:t>
            </a:r>
            <a:r>
              <a:rPr lang="es-BO" sz="3600" b="0" i="0" dirty="0" err="1">
                <a:solidFill>
                  <a:srgbClr val="000000"/>
                </a:solidFill>
                <a:effectLst/>
                <a:ea typeface="Calibri" panose="020F0502020204030204" pitchFamily="34" charset="0"/>
                <a:cs typeface="Times New Roman" panose="02020603050405020304" pitchFamily="18" charset="0"/>
              </a:rPr>
              <a:t>learning</a:t>
            </a:r>
            <a:r>
              <a:rPr lang="es-BO" sz="3600" dirty="0">
                <a:solidFill>
                  <a:srgbClr val="000000"/>
                </a:solidFill>
                <a:ea typeface="Calibri" panose="020F0502020204030204" pitchFamily="34" charset="0"/>
                <a:cs typeface="Times New Roman" panose="02020603050405020304" pitchFamily="18" charset="0"/>
              </a:rPr>
              <a:t>, ML</a:t>
            </a:r>
            <a:r>
              <a:rPr lang="es-BO" sz="3600" b="0" i="0" dirty="0">
                <a:solidFill>
                  <a:srgbClr val="000000"/>
                </a:solidFill>
                <a:effectLst/>
                <a:ea typeface="Calibri" panose="020F0502020204030204" pitchFamily="34" charset="0"/>
                <a:cs typeface="Times New Roman" panose="02020603050405020304" pitchFamily="18" charset="0"/>
              </a:rPr>
              <a:t>)</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Aprendizaje supervisado</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Aprendizaje no supervisado</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 Algoritmos de ML más comunes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6. Deep </a:t>
            </a:r>
            <a:r>
              <a:rPr lang="es-BO" sz="3600" b="0" i="0" dirty="0" err="1">
                <a:solidFill>
                  <a:srgbClr val="000000"/>
                </a:solidFill>
                <a:effectLst/>
                <a:ea typeface="Calibri" panose="020F0502020204030204" pitchFamily="34" charset="0"/>
                <a:cs typeface="Times New Roman" panose="02020603050405020304" pitchFamily="18" charset="0"/>
              </a:rPr>
              <a:t>Learning</a:t>
            </a:r>
            <a:r>
              <a:rPr lang="es-BO" sz="3600" b="0" i="0" dirty="0">
                <a:solidFill>
                  <a:srgbClr val="000000"/>
                </a:solidFill>
                <a:effectLst/>
                <a:ea typeface="Calibri" panose="020F0502020204030204" pitchFamily="34" charset="0"/>
                <a:cs typeface="Times New Roman" panose="02020603050405020304" pitchFamily="18" charset="0"/>
              </a:rPr>
              <a:t> (redes neuronales profundas)</a:t>
            </a:r>
            <a:br>
              <a:rPr lang="es-BO" sz="3600" dirty="0">
                <a:solidFill>
                  <a:srgbClr val="000000"/>
                </a:solidFill>
                <a:effectLst/>
                <a:ea typeface="Calibri" panose="020F0502020204030204" pitchFamily="34" charset="0"/>
                <a:cs typeface="Times New Roman" panose="02020603050405020304" pitchFamily="18" charset="0"/>
              </a:rPr>
            </a:br>
            <a:r>
              <a:rPr lang="es-BO" sz="3600" b="0" i="0" dirty="0">
                <a:solidFill>
                  <a:srgbClr val="000000"/>
                </a:solidFill>
                <a:effectLst/>
                <a:ea typeface="Calibri" panose="020F0502020204030204" pitchFamily="34" charset="0"/>
                <a:cs typeface="Times New Roman" panose="02020603050405020304" pitchFamily="18" charset="0"/>
              </a:rPr>
              <a:t>7. Visión por computadora (CV)</a:t>
            </a:r>
            <a:endParaRPr lang="es-BO" sz="2900" dirty="0">
              <a:solidFill>
                <a:srgbClr val="000000"/>
              </a:solidFill>
              <a:effectLst/>
              <a:ea typeface="Calibri" panose="020F0502020204030204" pitchFamily="34" charset="0"/>
              <a:cs typeface="Times New Roman" panose="02020603050405020304" pitchFamily="18" charset="0"/>
            </a:endParaRPr>
          </a:p>
          <a:p>
            <a:pPr marL="0" indent="0" algn="ctr">
              <a:buNone/>
            </a:pPr>
            <a:r>
              <a:rPr lang="es-BO" sz="3800" b="0" i="0" dirty="0">
                <a:solidFill>
                  <a:srgbClr val="000000"/>
                </a:solidFill>
                <a:effectLst/>
                <a:ea typeface="Calibri" panose="020F0502020204030204" pitchFamily="34" charset="0"/>
                <a:cs typeface="Times New Roman" panose="02020603050405020304" pitchFamily="18" charset="0"/>
              </a:rPr>
              <a:t>Aplicaciones en economía y finanzas</a:t>
            </a:r>
            <a:endParaRPr lang="en-US" sz="5100" dirty="0">
              <a:solidFill>
                <a:srgbClr val="FF00FF"/>
              </a:solidFill>
            </a:endParaRPr>
          </a:p>
        </p:txBody>
      </p:sp>
    </p:spTree>
    <p:extLst>
      <p:ext uri="{BB962C8B-B14F-4D97-AF65-F5344CB8AC3E}">
        <p14:creationId xmlns:p14="http://schemas.microsoft.com/office/powerpoint/2010/main" val="2230388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IA</a:t>
            </a:r>
            <a:endParaRPr lang="en-US" dirty="0"/>
          </a:p>
        </p:txBody>
      </p:sp>
      <p:sp>
        <p:nvSpPr>
          <p:cNvPr id="5" name="TextBox 4">
            <a:extLst>
              <a:ext uri="{FF2B5EF4-FFF2-40B4-BE49-F238E27FC236}">
                <a16:creationId xmlns:a16="http://schemas.microsoft.com/office/drawing/2014/main" id="{873BB06A-3CA5-FD82-A1D0-AAD1526365F5}"/>
              </a:ext>
            </a:extLst>
          </p:cNvPr>
          <p:cNvSpPr txBox="1"/>
          <p:nvPr/>
        </p:nvSpPr>
        <p:spPr>
          <a:xfrm>
            <a:off x="702547" y="1203620"/>
            <a:ext cx="6231208" cy="2988703"/>
          </a:xfrm>
          <a:prstGeom prst="rect">
            <a:avLst/>
          </a:prstGeom>
          <a:solidFill>
            <a:schemeClr val="accent5">
              <a:lumMod val="20000"/>
              <a:lumOff val="80000"/>
            </a:schemeClr>
          </a:solidFill>
        </p:spPr>
        <p:txBody>
          <a:bodyPr wrap="square">
            <a:spAutoFit/>
          </a:bodyPr>
          <a:lstStyle/>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IF (human =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hello</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THEN </a:t>
            </a: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a:t>
            </a:r>
            <a:r>
              <a:rPr lang="es-BO" sz="2000" kern="100" dirty="0" err="1">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computer</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hello</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how</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are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you</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IF (human = </a:t>
            </a:r>
            <a:r>
              <a:rPr lang="es-BO" sz="2000" kern="100" dirty="0" err="1">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bye</a:t>
            </a: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a:t>
            </a:r>
          </a:p>
          <a:p>
            <a:pPr>
              <a:lnSpc>
                <a:spcPct val="107000"/>
              </a:lnSpc>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THEN </a:t>
            </a: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a:t>
            </a:r>
            <a:r>
              <a:rPr lang="es-BO" sz="2000" kern="100" dirty="0" err="1">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computer</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 </a:t>
            </a:r>
            <a:r>
              <a:rPr lang="es-BO" sz="2000" kern="100" dirty="0" err="1">
                <a:solidFill>
                  <a:srgbClr val="222222"/>
                </a:solidFill>
                <a:latin typeface="Merriweather" panose="00000500000000000000" pitchFamily="2" charset="0"/>
                <a:ea typeface="Calibri" panose="020F0502020204030204" pitchFamily="34" charset="0"/>
                <a:cs typeface="Times New Roman" panose="02020603050405020304" pitchFamily="18" charset="0"/>
              </a:rPr>
              <a:t>bye</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a:p>
            <a:pPr>
              <a:lnSpc>
                <a:spcPct val="107000"/>
              </a:lnSpc>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END</a:t>
            </a:r>
          </a:p>
          <a:p>
            <a:pPr marL="0" marR="0">
              <a:lnSpc>
                <a:spcPct val="107000"/>
              </a:lnSpc>
              <a:spcBef>
                <a:spcPts val="0"/>
              </a:spcBef>
              <a:spcAft>
                <a:spcPts val="800"/>
              </a:spcAft>
            </a:pPr>
            <a:r>
              <a:rPr lang="es-BO" sz="2000" kern="100" dirty="0">
                <a:effectLst/>
                <a:latin typeface="Arial Nova" panose="020B0504020202020204" pitchFamily="34" charset="0"/>
                <a:ea typeface="Calibri" panose="020F0502020204030204" pitchFamily="34" charset="0"/>
                <a:cs typeface="Times New Roman" panose="02020603050405020304" pitchFamily="18" charset="0"/>
              </a:rPr>
              <a:t>}</a:t>
            </a:r>
          </a:p>
        </p:txBody>
      </p:sp>
      <p:pic>
        <p:nvPicPr>
          <p:cNvPr id="1028" name="Picture 4" descr="define ai if - Funny | Computer humor, Memes, Programmer humor">
            <a:extLst>
              <a:ext uri="{FF2B5EF4-FFF2-40B4-BE49-F238E27FC236}">
                <a16:creationId xmlns:a16="http://schemas.microsoft.com/office/drawing/2014/main" id="{3FF514E8-90C6-2096-45C6-D1DBC991A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305" y="1299562"/>
            <a:ext cx="3462242" cy="46148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513794D-862B-F487-8CB6-6BFBA661C7D5}"/>
              </a:ext>
            </a:extLst>
          </p:cNvPr>
          <p:cNvSpPr txBox="1"/>
          <p:nvPr/>
        </p:nvSpPr>
        <p:spPr>
          <a:xfrm>
            <a:off x="702547" y="4329048"/>
            <a:ext cx="6231208" cy="2133789"/>
          </a:xfrm>
          <a:prstGeom prst="rect">
            <a:avLst/>
          </a:prstGeom>
          <a:solidFill>
            <a:schemeClr val="accent6">
              <a:lumMod val="20000"/>
              <a:lumOff val="80000"/>
            </a:schemeClr>
          </a:solidFill>
        </p:spPr>
        <p:txBody>
          <a:bodyPr wrap="square">
            <a:spAutoFit/>
          </a:bodyPr>
          <a:lstStyle/>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IF (human = input){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THEN </a:t>
            </a:r>
            <a:r>
              <a:rPr lang="es-BO" sz="2000" kern="100" dirty="0">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a:t>
            </a:r>
            <a:r>
              <a:rPr lang="es-BO" sz="2000" kern="100" dirty="0" err="1">
                <a:solidFill>
                  <a:srgbClr val="222222"/>
                </a:solidFill>
                <a:effectLst/>
                <a:latin typeface="Merriweather" panose="00000500000000000000" pitchFamily="2" charset="0"/>
                <a:ea typeface="Calibri" panose="020F0502020204030204" pitchFamily="34" charset="0"/>
                <a:cs typeface="Times New Roman" panose="02020603050405020304" pitchFamily="18" charset="0"/>
              </a:rPr>
              <a:t>computer</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 = f_(t+1)(input))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WITH ( f_(t+1) = f_(t-n)(X, </a:t>
            </a: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sym typeface="Symbol" panose="05050102010706020507" pitchFamily="18" charset="2"/>
              </a:rPr>
              <a:t>))</a:t>
            </a: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sym typeface="Symbol" panose="05050102010706020507" pitchFamily="18" charset="2"/>
              </a:rPr>
              <a:t>END</a:t>
            </a:r>
            <a:endPar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s-BO" sz="2000" kern="100" dirty="0">
                <a:solidFill>
                  <a:srgbClr val="222222"/>
                </a:solidFill>
                <a:latin typeface="Merriweather" panose="00000500000000000000" pitchFamily="2"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850093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AI</a:t>
            </a:r>
            <a:endParaRPr lang="en-US" dirty="0"/>
          </a:p>
        </p:txBody>
      </p:sp>
      <p:sp>
        <p:nvSpPr>
          <p:cNvPr id="5" name="TextBox 4">
            <a:extLst>
              <a:ext uri="{FF2B5EF4-FFF2-40B4-BE49-F238E27FC236}">
                <a16:creationId xmlns:a16="http://schemas.microsoft.com/office/drawing/2014/main" id="{873BB06A-3CA5-FD82-A1D0-AAD1526365F5}"/>
              </a:ext>
            </a:extLst>
          </p:cNvPr>
          <p:cNvSpPr txBox="1"/>
          <p:nvPr/>
        </p:nvSpPr>
        <p:spPr>
          <a:xfrm>
            <a:off x="593103" y="998614"/>
            <a:ext cx="6006001" cy="6060698"/>
          </a:xfrm>
          <a:prstGeom prst="rect">
            <a:avLst/>
          </a:prstGeom>
          <a:noFill/>
        </p:spPr>
        <p:txBody>
          <a:bodyPr wrap="square">
            <a:spAutoFit/>
          </a:bodyPr>
          <a:lstStyle/>
          <a:p>
            <a:pPr marL="0" marR="0">
              <a:lnSpc>
                <a:spcPct val="107000"/>
              </a:lnSpc>
              <a:spcBef>
                <a:spcPts val="0"/>
              </a:spcBef>
              <a:spcAft>
                <a:spcPts val="800"/>
              </a:spcAft>
            </a:pPr>
            <a:r>
              <a:rPr lang="es-BO" sz="2200" b="0" i="0" dirty="0">
                <a:effectLst/>
                <a:latin typeface="Merriweather" panose="00000500000000000000" pitchFamily="2" charset="0"/>
              </a:rPr>
              <a:t>Seres artificiales:</a:t>
            </a:r>
            <a:endParaRPr lang="es-BO" sz="2200" kern="100" dirty="0">
              <a:latin typeface="Merriweather" panose="00000500000000000000" pitchFamily="2" charset="0"/>
              <a:ea typeface="Calibri" panose="020F0502020204030204" pitchFamily="34" charset="0"/>
              <a:cs typeface="Times New Roman" panose="02020603050405020304" pitchFamily="18" charset="0"/>
            </a:endParaRPr>
          </a:p>
          <a:p>
            <a:pPr marL="571500" indent="-571500">
              <a:lnSpc>
                <a:spcPct val="107000"/>
              </a:lnSpc>
              <a:spcAft>
                <a:spcPts val="800"/>
              </a:spcAft>
              <a:buFont typeface="Arial" panose="020B0604020202020204" pitchFamily="34" charset="0"/>
              <a:buChar char="•"/>
            </a:pPr>
            <a:r>
              <a:rPr lang="es-BO" sz="2200" b="1" kern="100" dirty="0">
                <a:latin typeface="Merriweather" panose="00000500000000000000" pitchFamily="2" charset="0"/>
                <a:ea typeface="Calibri" panose="020F0502020204030204" pitchFamily="34" charset="0"/>
                <a:cs typeface="Times New Roman" panose="02020603050405020304" pitchFamily="18" charset="0"/>
              </a:rPr>
              <a:t>Seres artificiales físicos: </a:t>
            </a:r>
            <a:r>
              <a:rPr lang="es-BO" sz="2200" kern="100" dirty="0">
                <a:latin typeface="Merriweather" panose="00000500000000000000" pitchFamily="2" charset="0"/>
                <a:ea typeface="Calibri" panose="020F0502020204030204" pitchFamily="34" charset="0"/>
                <a:cs typeface="Times New Roman" panose="02020603050405020304" pitchFamily="18" charset="0"/>
              </a:rPr>
              <a:t>robots, androides, </a:t>
            </a:r>
            <a:r>
              <a:rPr lang="es-BO" sz="2200" kern="100" dirty="0" err="1">
                <a:latin typeface="Merriweather" panose="00000500000000000000" pitchFamily="2" charset="0"/>
                <a:ea typeface="Calibri" panose="020F0502020204030204" pitchFamily="34" charset="0"/>
                <a:cs typeface="Times New Roman" panose="02020603050405020304" pitchFamily="18" charset="0"/>
              </a:rPr>
              <a:t>cyborgs</a:t>
            </a:r>
            <a:r>
              <a:rPr lang="es-BO" sz="2200" kern="100" dirty="0">
                <a:latin typeface="Merriweather" panose="00000500000000000000" pitchFamily="2" charset="0"/>
                <a:ea typeface="Calibri" panose="020F0502020204030204" pitchFamily="34" charset="0"/>
                <a:cs typeface="Times New Roman" panose="02020603050405020304" pitchFamily="18" charset="0"/>
              </a:rPr>
              <a:t>.</a:t>
            </a:r>
            <a:endParaRPr lang="es-BO" sz="2200" kern="100" dirty="0">
              <a:effectLst/>
              <a:latin typeface="Merriweather" panose="00000500000000000000" pitchFamily="2" charset="0"/>
              <a:ea typeface="Calibri" panose="020F0502020204030204" pitchFamily="34" charset="0"/>
              <a:cs typeface="Times New Roman" panose="02020603050405020304" pitchFamily="18" charset="0"/>
            </a:endParaRPr>
          </a:p>
          <a:p>
            <a:pPr marL="571500" marR="0" indent="-571500">
              <a:lnSpc>
                <a:spcPct val="107000"/>
              </a:lnSpc>
              <a:spcBef>
                <a:spcPts val="0"/>
              </a:spcBef>
              <a:spcAft>
                <a:spcPts val="800"/>
              </a:spcAft>
              <a:buFont typeface="Arial" panose="020B0604020202020204" pitchFamily="34" charset="0"/>
              <a:buChar char="•"/>
            </a:pPr>
            <a:r>
              <a:rPr lang="es-BO" sz="2200" b="1" kern="100" dirty="0">
                <a:effectLst/>
                <a:latin typeface="Merriweather" panose="00000500000000000000" pitchFamily="2" charset="0"/>
                <a:ea typeface="Calibri" panose="020F0502020204030204" pitchFamily="34" charset="0"/>
                <a:cs typeface="Times New Roman" panose="02020603050405020304" pitchFamily="18" charset="0"/>
              </a:rPr>
              <a:t>Seres artificiales computacionales:</a:t>
            </a:r>
          </a:p>
          <a:p>
            <a:pPr marL="1485900" lvl="2" indent="-571500">
              <a:lnSpc>
                <a:spcPct val="107000"/>
              </a:lnSpc>
              <a:spcAft>
                <a:spcPts val="800"/>
              </a:spcAft>
              <a:buFont typeface="Courier New" panose="02070309020205020404" pitchFamily="49" charset="0"/>
              <a:buChar char="o"/>
            </a:pP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Autómatas celulares</a:t>
            </a:r>
          </a:p>
          <a:p>
            <a:pPr marL="1485900" lvl="2" indent="-571500">
              <a:lnSpc>
                <a:spcPct val="107000"/>
              </a:lnSpc>
              <a:spcAft>
                <a:spcPts val="800"/>
              </a:spcAft>
              <a:buFont typeface="Courier New" panose="02070309020205020404" pitchFamily="49" charset="0"/>
              <a:buChar char="o"/>
            </a:pPr>
            <a:r>
              <a:rPr lang="es-BO" sz="2200" kern="100" dirty="0">
                <a:latin typeface="Merriweather" panose="00000500000000000000" pitchFamily="2" charset="0"/>
                <a:ea typeface="Calibri" panose="020F0502020204030204" pitchFamily="34" charset="0"/>
                <a:cs typeface="Times New Roman" panose="02020603050405020304" pitchFamily="18" charset="0"/>
              </a:rPr>
              <a:t>Agentes artificiales (</a:t>
            </a:r>
            <a:r>
              <a:rPr lang="es-BO" sz="2200" kern="100" dirty="0" err="1">
                <a:latin typeface="Merriweather" panose="00000500000000000000" pitchFamily="2" charset="0"/>
                <a:ea typeface="Calibri" panose="020F0502020204030204" pitchFamily="34" charset="0"/>
                <a:cs typeface="Times New Roman" panose="02020603050405020304" pitchFamily="18" charset="0"/>
              </a:rPr>
              <a:t>agent-based</a:t>
            </a:r>
            <a:r>
              <a:rPr lang="es-BO" sz="2200" kern="100" dirty="0">
                <a:latin typeface="Merriweather" panose="00000500000000000000" pitchFamily="2" charset="0"/>
                <a:ea typeface="Calibri" panose="020F0502020204030204" pitchFamily="34" charset="0"/>
                <a:cs typeface="Times New Roman" panose="02020603050405020304" pitchFamily="18" charset="0"/>
              </a:rPr>
              <a:t> </a:t>
            </a:r>
            <a:r>
              <a:rPr lang="es-BO" sz="2200" kern="100" dirty="0" err="1">
                <a:latin typeface="Merriweather" panose="00000500000000000000" pitchFamily="2" charset="0"/>
                <a:ea typeface="Calibri" panose="020F0502020204030204" pitchFamily="34" charset="0"/>
                <a:cs typeface="Times New Roman" panose="02020603050405020304" pitchFamily="18" charset="0"/>
              </a:rPr>
              <a:t>simulation</a:t>
            </a:r>
            <a:r>
              <a:rPr lang="es-BO" sz="2200" kern="100" dirty="0">
                <a:latin typeface="Merriweather" panose="00000500000000000000" pitchFamily="2" charset="0"/>
                <a:ea typeface="Calibri" panose="020F0502020204030204" pitchFamily="34" charset="0"/>
                <a:cs typeface="Times New Roman" panose="02020603050405020304" pitchFamily="18" charset="0"/>
              </a:rPr>
              <a:t>)</a:t>
            </a:r>
          </a:p>
          <a:p>
            <a:pPr marL="1485900" lvl="2" indent="-571500">
              <a:lnSpc>
                <a:spcPct val="107000"/>
              </a:lnSpc>
              <a:spcAft>
                <a:spcPts val="800"/>
              </a:spcAft>
              <a:buFont typeface="Courier New" panose="02070309020205020404" pitchFamily="49" charset="0"/>
              <a:buChar char="o"/>
            </a:pP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Inteligencia de enjambre (</a:t>
            </a:r>
            <a:r>
              <a:rPr lang="es-BO" sz="2200" kern="100" dirty="0" err="1">
                <a:effectLst/>
                <a:latin typeface="Merriweather" panose="00000500000000000000" pitchFamily="2" charset="0"/>
                <a:ea typeface="Calibri" panose="020F0502020204030204" pitchFamily="34" charset="0"/>
                <a:cs typeface="Times New Roman" panose="02020603050405020304" pitchFamily="18" charset="0"/>
              </a:rPr>
              <a:t>e.g</a:t>
            </a: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 </a:t>
            </a:r>
            <a:r>
              <a:rPr lang="es-BO" sz="2200" kern="100" dirty="0">
                <a:latin typeface="Merriweather" panose="00000500000000000000" pitchFamily="2" charset="0"/>
                <a:ea typeface="Calibri" panose="020F0502020204030204" pitchFamily="34" charset="0"/>
                <a:cs typeface="Times New Roman" panose="02020603050405020304" pitchFamily="18" charset="0"/>
              </a:rPr>
              <a:t>inteligencia artificial bio-inspirada)</a:t>
            </a:r>
          </a:p>
          <a:p>
            <a:pPr marL="1485900" lvl="2" indent="-571500">
              <a:lnSpc>
                <a:spcPct val="107000"/>
              </a:lnSpc>
              <a:spcAft>
                <a:spcPts val="800"/>
              </a:spcAft>
              <a:buFont typeface="Courier New" panose="02070309020205020404" pitchFamily="49" charset="0"/>
              <a:buChar char="o"/>
            </a:pP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Algoritmos genéticos</a:t>
            </a:r>
          </a:p>
          <a:p>
            <a:pPr marL="1485900" lvl="2" indent="-571500">
              <a:lnSpc>
                <a:spcPct val="107000"/>
              </a:lnSpc>
              <a:spcAft>
                <a:spcPts val="800"/>
              </a:spcAft>
              <a:buFont typeface="Courier New" panose="02070309020205020404" pitchFamily="49" charset="0"/>
              <a:buChar char="o"/>
            </a:pPr>
            <a:r>
              <a:rPr lang="es-BO" sz="2200" kern="100" dirty="0">
                <a:effectLst/>
                <a:latin typeface="Merriweather" panose="00000500000000000000" pitchFamily="2" charset="0"/>
                <a:ea typeface="Calibri" panose="020F0502020204030204" pitchFamily="34" charset="0"/>
                <a:cs typeface="Times New Roman" panose="02020603050405020304" pitchFamily="18" charset="0"/>
              </a:rPr>
              <a:t>Redes neuronales artificiales</a:t>
            </a:r>
          </a:p>
          <a:p>
            <a:pPr marL="1485900" lvl="2" indent="-571500">
              <a:lnSpc>
                <a:spcPct val="107000"/>
              </a:lnSpc>
              <a:spcAft>
                <a:spcPts val="800"/>
              </a:spcAft>
              <a:buFont typeface="Courier New" panose="02070309020205020404" pitchFamily="49" charset="0"/>
              <a:buChar char="o"/>
            </a:pPr>
            <a:r>
              <a:rPr lang="es-BO" sz="2200" kern="100" dirty="0">
                <a:latin typeface="Merriweather" panose="00000500000000000000" pitchFamily="2" charset="0"/>
                <a:ea typeface="Calibri" panose="020F0502020204030204" pitchFamily="34" charset="0"/>
                <a:cs typeface="Times New Roman" panose="02020603050405020304" pitchFamily="18" charset="0"/>
              </a:rPr>
              <a:t>…</a:t>
            </a:r>
            <a:endParaRPr lang="es-BO" sz="2200" kern="100" dirty="0">
              <a:effectLst/>
              <a:latin typeface="Merriweather" panose="00000500000000000000" pitchFamily="2" charset="0"/>
              <a:ea typeface="Calibri" panose="020F0502020204030204" pitchFamily="34" charset="0"/>
              <a:cs typeface="Times New Roman" panose="02020603050405020304" pitchFamily="18" charset="0"/>
            </a:endParaRPr>
          </a:p>
          <a:p>
            <a:pPr marL="571500" marR="0" indent="-571500">
              <a:lnSpc>
                <a:spcPct val="107000"/>
              </a:lnSpc>
              <a:spcBef>
                <a:spcPts val="0"/>
              </a:spcBef>
              <a:spcAft>
                <a:spcPts val="800"/>
              </a:spcAft>
              <a:buFont typeface="Arial" panose="020B0604020202020204" pitchFamily="34" charset="0"/>
              <a:buChar char="•"/>
            </a:pPr>
            <a:endParaRPr lang="es-BO" sz="2200" kern="100" dirty="0">
              <a:effectLst/>
              <a:latin typeface="Arial Nova" panose="020B0504020202020204" pitchFamily="34" charset="0"/>
              <a:ea typeface="Calibri" panose="020F0502020204030204" pitchFamily="34" charset="0"/>
              <a:cs typeface="Times New Roman" panose="02020603050405020304" pitchFamily="18" charset="0"/>
            </a:endParaRPr>
          </a:p>
        </p:txBody>
      </p:sp>
      <p:pic>
        <p:nvPicPr>
          <p:cNvPr id="3" name="Picture 12">
            <a:extLst>
              <a:ext uri="{FF2B5EF4-FFF2-40B4-BE49-F238E27FC236}">
                <a16:creationId xmlns:a16="http://schemas.microsoft.com/office/drawing/2014/main" id="{0D150D48-8B0C-11E3-FDC5-63B0267048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13" r="26316"/>
          <a:stretch/>
        </p:blipFill>
        <p:spPr bwMode="auto">
          <a:xfrm>
            <a:off x="6839315" y="528817"/>
            <a:ext cx="2994043" cy="2064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iagram of a network&#10;&#10;Description automatically generated">
            <a:extLst>
              <a:ext uri="{FF2B5EF4-FFF2-40B4-BE49-F238E27FC236}">
                <a16:creationId xmlns:a16="http://schemas.microsoft.com/office/drawing/2014/main" id="{1820E8B1-3838-D983-46AA-92E82364DBCC}"/>
              </a:ext>
            </a:extLst>
          </p:cNvPr>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blip>
          <a:stretch>
            <a:fillRect/>
          </a:stretch>
        </p:blipFill>
        <p:spPr>
          <a:xfrm>
            <a:off x="7820352" y="2842353"/>
            <a:ext cx="3778545" cy="3711750"/>
          </a:xfrm>
          <a:prstGeom prst="rect">
            <a:avLst/>
          </a:prstGeom>
        </p:spPr>
      </p:pic>
    </p:spTree>
    <p:extLst>
      <p:ext uri="{BB962C8B-B14F-4D97-AF65-F5344CB8AC3E}">
        <p14:creationId xmlns:p14="http://schemas.microsoft.com/office/powerpoint/2010/main" val="2857195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a:extLst>
              <a:ext uri="{FF2B5EF4-FFF2-40B4-BE49-F238E27FC236}">
                <a16:creationId xmlns:a16="http://schemas.microsoft.com/office/drawing/2014/main" id="{5E37EF8C-DA77-A654-9BE0-81563C9A68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02" r="9090" b="23985"/>
          <a:stretch/>
        </p:blipFill>
        <p:spPr bwMode="auto">
          <a:xfrm>
            <a:off x="3368232"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8" name="Rectangle 206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err="1">
                <a:solidFill>
                  <a:schemeClr val="bg1"/>
                </a:solidFill>
                <a:latin typeface="+mj-lt"/>
              </a:rPr>
              <a:t>Fundamentos</a:t>
            </a:r>
            <a:r>
              <a:rPr lang="en-US" sz="2800" dirty="0">
                <a:solidFill>
                  <a:schemeClr val="bg1"/>
                </a:solidFill>
                <a:latin typeface="+mj-lt"/>
              </a:rPr>
              <a:t> de la AI</a:t>
            </a:r>
          </a:p>
        </p:txBody>
      </p:sp>
      <p:sp>
        <p:nvSpPr>
          <p:cNvPr id="2070" name="Rectangle 206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72" name="Rectangle 207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FF62167-C819-3023-0793-34BD4F64811C}"/>
              </a:ext>
            </a:extLst>
          </p:cNvPr>
          <p:cNvSpPr txBox="1"/>
          <p:nvPr/>
        </p:nvSpPr>
        <p:spPr>
          <a:xfrm>
            <a:off x="402423" y="1056082"/>
            <a:ext cx="7555814" cy="653897"/>
          </a:xfrm>
          <a:prstGeom prst="rect">
            <a:avLst/>
          </a:prstGeom>
          <a:noFill/>
        </p:spPr>
        <p:txBody>
          <a:bodyPr wrap="square">
            <a:spAutoFit/>
          </a:bodyPr>
          <a:lstStyle/>
          <a:p>
            <a:pPr marL="0" marR="0">
              <a:lnSpc>
                <a:spcPct val="107000"/>
              </a:lnSpc>
              <a:spcBef>
                <a:spcPts val="0"/>
              </a:spcBef>
              <a:spcAft>
                <a:spcPts val="800"/>
              </a:spcAft>
            </a:pPr>
            <a:r>
              <a:rPr lang="es-BO" sz="3600" b="0" i="0" dirty="0">
                <a:solidFill>
                  <a:srgbClr val="C55A11"/>
                </a:solidFill>
                <a:effectLst/>
                <a:latin typeface="Merriweather" panose="00000500000000000000" pitchFamily="2" charset="0"/>
              </a:rPr>
              <a:t>Robots, androides, </a:t>
            </a:r>
            <a:r>
              <a:rPr lang="es-BO" sz="3600" b="0" i="0" dirty="0" err="1">
                <a:solidFill>
                  <a:srgbClr val="C55A11"/>
                </a:solidFill>
                <a:effectLst/>
                <a:latin typeface="Merriweather" panose="00000500000000000000" pitchFamily="2" charset="0"/>
              </a:rPr>
              <a:t>cyborgs</a:t>
            </a:r>
            <a:endParaRPr lang="es-BO" sz="3600" kern="100" dirty="0">
              <a:solidFill>
                <a:srgbClr val="C55A11"/>
              </a:solidFill>
              <a:effectLst/>
              <a:latin typeface="Arial Nova" panose="020B050402020202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511FB2C-FCA8-9F16-10CC-D0762BEB5FBF}"/>
              </a:ext>
            </a:extLst>
          </p:cNvPr>
          <p:cNvSpPr txBox="1"/>
          <p:nvPr/>
        </p:nvSpPr>
        <p:spPr>
          <a:xfrm>
            <a:off x="371094" y="2516333"/>
            <a:ext cx="5901825" cy="3123932"/>
          </a:xfrm>
          <a:prstGeom prst="rect">
            <a:avLst/>
          </a:prstGeom>
          <a:noFill/>
        </p:spPr>
        <p:txBody>
          <a:bodyPr wrap="square">
            <a:spAutoFit/>
          </a:bodyPr>
          <a:lstStyle/>
          <a:p>
            <a:r>
              <a:rPr lang="es-BO" sz="2400" dirty="0">
                <a:solidFill>
                  <a:schemeClr val="bg1"/>
                </a:solidFill>
              </a:rPr>
              <a:t>Conceptos diferentes en el ámbito de los seres artificiales:</a:t>
            </a:r>
            <a:endParaRPr lang="es-BO" sz="2000" dirty="0">
              <a:solidFill>
                <a:schemeClr val="bg1"/>
              </a:solidFill>
            </a:endParaRPr>
          </a:p>
          <a:p>
            <a:pPr marL="285750" indent="-285750">
              <a:spcAft>
                <a:spcPts val="600"/>
              </a:spcAft>
              <a:buFont typeface="Wingdings" panose="05000000000000000000" pitchFamily="2" charset="2"/>
              <a:buChar char="§"/>
            </a:pPr>
            <a:r>
              <a:rPr lang="es-BO" sz="2000" b="1" dirty="0">
                <a:solidFill>
                  <a:schemeClr val="bg1"/>
                </a:solidFill>
              </a:rPr>
              <a:t>Robots: </a:t>
            </a:r>
            <a:r>
              <a:rPr lang="es-BO" sz="2000" dirty="0">
                <a:solidFill>
                  <a:schemeClr val="bg1"/>
                </a:solidFill>
              </a:rPr>
              <a:t>máquinas para realizar tareas específicas.</a:t>
            </a:r>
          </a:p>
          <a:p>
            <a:pPr marL="285750" indent="-285750">
              <a:spcAft>
                <a:spcPts val="600"/>
              </a:spcAft>
              <a:buFont typeface="Wingdings" panose="05000000000000000000" pitchFamily="2" charset="2"/>
              <a:buChar char="§"/>
            </a:pPr>
            <a:r>
              <a:rPr lang="es-BO" sz="2000" b="1" dirty="0">
                <a:solidFill>
                  <a:schemeClr val="bg1"/>
                </a:solidFill>
              </a:rPr>
              <a:t>Androides: </a:t>
            </a:r>
            <a:r>
              <a:rPr lang="es-BO" sz="2000" dirty="0">
                <a:solidFill>
                  <a:schemeClr val="bg1"/>
                </a:solidFill>
              </a:rPr>
              <a:t>robots humanoides diseñados para imitar la apariencia y el comportamiento humanos. </a:t>
            </a:r>
          </a:p>
          <a:p>
            <a:pPr marL="285750" indent="-285750">
              <a:spcAft>
                <a:spcPts val="600"/>
              </a:spcAft>
              <a:buFont typeface="Wingdings" panose="05000000000000000000" pitchFamily="2" charset="2"/>
              <a:buChar char="§"/>
            </a:pPr>
            <a:r>
              <a:rPr lang="es-BO" sz="2000" b="1" dirty="0" err="1">
                <a:solidFill>
                  <a:schemeClr val="bg1"/>
                </a:solidFill>
              </a:rPr>
              <a:t>Cyborgs</a:t>
            </a:r>
            <a:r>
              <a:rPr lang="es-BO" sz="2000" b="1" dirty="0">
                <a:solidFill>
                  <a:schemeClr val="bg1"/>
                </a:solidFill>
              </a:rPr>
              <a:t>:</a:t>
            </a:r>
            <a:r>
              <a:rPr lang="es-BO" sz="2000" dirty="0">
                <a:solidFill>
                  <a:schemeClr val="bg1"/>
                </a:solidFill>
              </a:rPr>
              <a:t> organismos con componentes tanto biológicos como artificiales integrados en sus cuerpos</a:t>
            </a:r>
            <a:endParaRPr lang="es-BO" sz="1200" dirty="0">
              <a:solidFill>
                <a:schemeClr val="bg1"/>
              </a:solidFill>
            </a:endParaRPr>
          </a:p>
          <a:p>
            <a:endParaRPr lang="es-BO" sz="1200" dirty="0">
              <a:solidFill>
                <a:schemeClr val="bg1"/>
              </a:solidFill>
            </a:endParaRPr>
          </a:p>
        </p:txBody>
      </p:sp>
      <p:pic>
        <p:nvPicPr>
          <p:cNvPr id="7" name="Picture 6">
            <a:extLst>
              <a:ext uri="{FF2B5EF4-FFF2-40B4-BE49-F238E27FC236}">
                <a16:creationId xmlns:a16="http://schemas.microsoft.com/office/drawing/2014/main" id="{531A6D50-9CB9-9552-0EE9-2639BC732C7D}"/>
              </a:ext>
            </a:extLst>
          </p:cNvPr>
          <p:cNvPicPr>
            <a:picLocks noChangeAspect="1"/>
          </p:cNvPicPr>
          <p:nvPr/>
        </p:nvPicPr>
        <p:blipFill>
          <a:blip r:embed="rId4"/>
          <a:stretch>
            <a:fillRect/>
          </a:stretch>
        </p:blipFill>
        <p:spPr>
          <a:xfrm>
            <a:off x="1539028" y="5033114"/>
            <a:ext cx="1674968" cy="1674968"/>
          </a:xfrm>
          <a:prstGeom prst="rect">
            <a:avLst/>
          </a:prstGeom>
        </p:spPr>
      </p:pic>
      <p:pic>
        <p:nvPicPr>
          <p:cNvPr id="8" name="Picture 7">
            <a:extLst>
              <a:ext uri="{FF2B5EF4-FFF2-40B4-BE49-F238E27FC236}">
                <a16:creationId xmlns:a16="http://schemas.microsoft.com/office/drawing/2014/main" id="{6152585F-DA5A-2070-A31A-DD0DBB5451F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27955" y="5801918"/>
            <a:ext cx="1526621" cy="858724"/>
          </a:xfrm>
          <a:prstGeom prst="rect">
            <a:avLst/>
          </a:prstGeom>
        </p:spPr>
      </p:pic>
    </p:spTree>
    <p:extLst>
      <p:ext uri="{BB962C8B-B14F-4D97-AF65-F5344CB8AC3E}">
        <p14:creationId xmlns:p14="http://schemas.microsoft.com/office/powerpoint/2010/main" val="1511863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tificial Intelligence vs. Machine Learning vs. Data Science">
            <a:extLst>
              <a:ext uri="{FF2B5EF4-FFF2-40B4-BE49-F238E27FC236}">
                <a16:creationId xmlns:a16="http://schemas.microsoft.com/office/drawing/2014/main" id="{C755DAB8-D16F-FDF3-B9F4-65C5D7187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179" y="220539"/>
            <a:ext cx="6208560" cy="464833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25990C9-9747-A5DA-80A2-93BBE6209A8F}"/>
              </a:ext>
            </a:extLst>
          </p:cNvPr>
          <p:cNvSpPr/>
          <p:nvPr/>
        </p:nvSpPr>
        <p:spPr>
          <a:xfrm>
            <a:off x="7448241" y="3437061"/>
            <a:ext cx="3216295" cy="3200400"/>
          </a:xfrm>
          <a:prstGeom prst="ellipse">
            <a:avLst/>
          </a:prstGeom>
          <a:solidFill>
            <a:srgbClr val="C55A11">
              <a:alpha val="4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sz="2800" b="1" dirty="0">
                <a:solidFill>
                  <a:schemeClr val="tx1"/>
                </a:solidFill>
              </a:rPr>
              <a:t>Economics, finance and business</a:t>
            </a:r>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Fundamentos de la AI</a:t>
            </a:r>
            <a:endParaRPr lang="en-US" dirty="0"/>
          </a:p>
        </p:txBody>
      </p:sp>
      <p:pic>
        <p:nvPicPr>
          <p:cNvPr id="6" name="Picture 5" descr="A diagram of a network&#10;&#10;Description automatically generated">
            <a:extLst>
              <a:ext uri="{FF2B5EF4-FFF2-40B4-BE49-F238E27FC236}">
                <a16:creationId xmlns:a16="http://schemas.microsoft.com/office/drawing/2014/main" id="{B188B02B-68A7-CB66-9641-19EC531D0A23}"/>
              </a:ext>
            </a:extLst>
          </p:cNvPr>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blip>
          <a:stretch>
            <a:fillRect/>
          </a:stretch>
        </p:blipFill>
        <p:spPr>
          <a:xfrm>
            <a:off x="516649" y="1325563"/>
            <a:ext cx="4731985" cy="4648336"/>
          </a:xfrm>
          <a:prstGeom prst="rect">
            <a:avLst/>
          </a:prstGeom>
        </p:spPr>
      </p:pic>
      <p:sp>
        <p:nvSpPr>
          <p:cNvPr id="7" name="Oval 6">
            <a:extLst>
              <a:ext uri="{FF2B5EF4-FFF2-40B4-BE49-F238E27FC236}">
                <a16:creationId xmlns:a16="http://schemas.microsoft.com/office/drawing/2014/main" id="{E73342CF-040B-EBC9-7821-D6025E36AE29}"/>
              </a:ext>
            </a:extLst>
          </p:cNvPr>
          <p:cNvSpPr/>
          <p:nvPr/>
        </p:nvSpPr>
        <p:spPr>
          <a:xfrm>
            <a:off x="6462123" y="2615033"/>
            <a:ext cx="2072278" cy="1849391"/>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800" b="1" i="0" dirty="0">
                <a:solidFill>
                  <a:schemeClr val="tx1"/>
                </a:solidFill>
                <a:effectLst/>
                <a:latin typeface="arial" panose="020B0604020202020204" pitchFamily="34" charset="0"/>
              </a:rPr>
              <a:t>NLP*</a:t>
            </a:r>
          </a:p>
          <a:p>
            <a:pPr algn="r"/>
            <a:endParaRPr lang="en-US" sz="2800" b="1" dirty="0">
              <a:solidFill>
                <a:schemeClr val="tx1"/>
              </a:solidFill>
              <a:latin typeface="arial" panose="020B0604020202020204" pitchFamily="34" charset="0"/>
            </a:endParaRPr>
          </a:p>
          <a:p>
            <a:pPr algn="r"/>
            <a:endParaRPr lang="en-US" sz="2800" b="1" dirty="0">
              <a:solidFill>
                <a:schemeClr val="tx1"/>
              </a:solidFill>
            </a:endParaRPr>
          </a:p>
        </p:txBody>
      </p:sp>
      <p:sp>
        <p:nvSpPr>
          <p:cNvPr id="9" name="TextBox 8">
            <a:extLst>
              <a:ext uri="{FF2B5EF4-FFF2-40B4-BE49-F238E27FC236}">
                <a16:creationId xmlns:a16="http://schemas.microsoft.com/office/drawing/2014/main" id="{B5EE7872-9AD6-0D1C-9196-A1A8F0EF0AA9}"/>
              </a:ext>
            </a:extLst>
          </p:cNvPr>
          <p:cNvSpPr txBox="1"/>
          <p:nvPr/>
        </p:nvSpPr>
        <p:spPr>
          <a:xfrm>
            <a:off x="4583165" y="5225503"/>
            <a:ext cx="2335082" cy="1200329"/>
          </a:xfrm>
          <a:prstGeom prst="rect">
            <a:avLst/>
          </a:prstGeom>
          <a:noFill/>
        </p:spPr>
        <p:txBody>
          <a:bodyPr wrap="square">
            <a:spAutoFit/>
          </a:bodyPr>
          <a:lstStyle/>
          <a:p>
            <a:r>
              <a:rPr lang="en-US" b="0" i="0" dirty="0">
                <a:solidFill>
                  <a:schemeClr val="tx1"/>
                </a:solidFill>
                <a:effectLst/>
                <a:latin typeface="arial" panose="020B0604020202020204" pitchFamily="34" charset="0"/>
              </a:rPr>
              <a:t>* </a:t>
            </a:r>
            <a:r>
              <a:rPr lang="en-US" b="0" i="0" dirty="0" err="1">
                <a:solidFill>
                  <a:schemeClr val="tx1"/>
                </a:solidFill>
                <a:effectLst/>
                <a:latin typeface="arial" panose="020B0604020202020204" pitchFamily="34" charset="0"/>
              </a:rPr>
              <a:t>Procesamiento</a:t>
            </a:r>
            <a:r>
              <a:rPr lang="en-US" b="0" i="0" dirty="0">
                <a:solidFill>
                  <a:schemeClr val="tx1"/>
                </a:solidFill>
                <a:effectLst/>
                <a:latin typeface="arial" panose="020B0604020202020204" pitchFamily="34" charset="0"/>
              </a:rPr>
              <a:t> de </a:t>
            </a:r>
            <a:r>
              <a:rPr lang="en-US" b="0" i="0" dirty="0" err="1">
                <a:solidFill>
                  <a:schemeClr val="tx1"/>
                </a:solidFill>
                <a:effectLst/>
                <a:latin typeface="arial" panose="020B0604020202020204" pitchFamily="34" charset="0"/>
              </a:rPr>
              <a:t>lenguaje</a:t>
            </a:r>
            <a:r>
              <a:rPr lang="en-US" b="0" i="0" dirty="0">
                <a:solidFill>
                  <a:schemeClr val="tx1"/>
                </a:solidFill>
                <a:effectLst/>
                <a:latin typeface="arial" panose="020B0604020202020204" pitchFamily="34" charset="0"/>
              </a:rPr>
              <a:t> natural</a:t>
            </a:r>
          </a:p>
          <a:p>
            <a:r>
              <a:rPr lang="en-US" b="1" dirty="0">
                <a:solidFill>
                  <a:schemeClr val="tx1"/>
                </a:solidFill>
                <a:latin typeface="arial" panose="020B0604020202020204" pitchFamily="34" charset="0"/>
              </a:rPr>
              <a:t>N</a:t>
            </a:r>
            <a:r>
              <a:rPr lang="en-US" b="1" i="0" dirty="0">
                <a:solidFill>
                  <a:schemeClr val="tx1"/>
                </a:solidFill>
                <a:effectLst/>
                <a:latin typeface="arial" panose="020B0604020202020204" pitchFamily="34" charset="0"/>
              </a:rPr>
              <a:t>atural </a:t>
            </a:r>
            <a:r>
              <a:rPr lang="en-US" b="1" dirty="0">
                <a:solidFill>
                  <a:schemeClr val="tx1"/>
                </a:solidFill>
                <a:latin typeface="arial" panose="020B0604020202020204" pitchFamily="34" charset="0"/>
              </a:rPr>
              <a:t>L</a:t>
            </a:r>
            <a:r>
              <a:rPr lang="en-US" b="1" i="0" dirty="0">
                <a:solidFill>
                  <a:schemeClr val="tx1"/>
                </a:solidFill>
                <a:effectLst/>
                <a:latin typeface="arial" panose="020B0604020202020204" pitchFamily="34" charset="0"/>
              </a:rPr>
              <a:t>anguage </a:t>
            </a:r>
            <a:r>
              <a:rPr lang="en-US" b="1" dirty="0">
                <a:solidFill>
                  <a:schemeClr val="tx1"/>
                </a:solidFill>
                <a:latin typeface="arial" panose="020B0604020202020204" pitchFamily="34" charset="0"/>
              </a:rPr>
              <a:t>P</a:t>
            </a:r>
            <a:r>
              <a:rPr lang="en-US" b="1" i="0" dirty="0">
                <a:solidFill>
                  <a:schemeClr val="tx1"/>
                </a:solidFill>
                <a:effectLst/>
                <a:latin typeface="arial" panose="020B0604020202020204" pitchFamily="34" charset="0"/>
              </a:rPr>
              <a:t>rocessing</a:t>
            </a:r>
            <a:r>
              <a:rPr lang="en-US" b="0" i="0" dirty="0">
                <a:solidFill>
                  <a:schemeClr val="tx1"/>
                </a:solidFill>
                <a:effectLst/>
                <a:latin typeface="arial" panose="020B0604020202020204" pitchFamily="34" charset="0"/>
              </a:rPr>
              <a:t>, </a:t>
            </a:r>
            <a:r>
              <a:rPr lang="en-US" b="1" i="0" dirty="0">
                <a:solidFill>
                  <a:schemeClr val="tx1"/>
                </a:solidFill>
                <a:effectLst/>
                <a:latin typeface="arial" panose="020B0604020202020204" pitchFamily="34" charset="0"/>
              </a:rPr>
              <a:t>NLP*</a:t>
            </a:r>
            <a:endParaRPr lang="en-US" b="1" dirty="0">
              <a:solidFill>
                <a:schemeClr val="tx1"/>
              </a:solidFill>
            </a:endParaRPr>
          </a:p>
        </p:txBody>
      </p:sp>
      <p:sp>
        <p:nvSpPr>
          <p:cNvPr id="3" name="Oval 2">
            <a:extLst>
              <a:ext uri="{FF2B5EF4-FFF2-40B4-BE49-F238E27FC236}">
                <a16:creationId xmlns:a16="http://schemas.microsoft.com/office/drawing/2014/main" id="{594DF1D7-C2BA-E260-8606-4AD0CE494B47}"/>
              </a:ext>
            </a:extLst>
          </p:cNvPr>
          <p:cNvSpPr/>
          <p:nvPr/>
        </p:nvSpPr>
        <p:spPr>
          <a:xfrm>
            <a:off x="8438018" y="-3004457"/>
            <a:ext cx="1386327" cy="7713092"/>
          </a:xfrm>
          <a:prstGeom prst="ellipse">
            <a:avLst/>
          </a:prstGeom>
          <a:solidFill>
            <a:srgbClr val="FFF2CC">
              <a:alpha val="25098"/>
            </a:srgbClr>
          </a:solid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lnSpc>
                <a:spcPct val="150000"/>
              </a:lnSpc>
            </a:pPr>
            <a:r>
              <a:rPr lang="es-BO" i="0" dirty="0">
                <a:solidFill>
                  <a:schemeClr val="tx1"/>
                </a:solidFill>
                <a:effectLst/>
                <a:latin typeface="arial" panose="020B0604020202020204" pitchFamily="34" charset="0"/>
              </a:rPr>
              <a:t>IA</a:t>
            </a:r>
          </a:p>
          <a:p>
            <a:pPr algn="r">
              <a:lnSpc>
                <a:spcPct val="150000"/>
              </a:lnSpc>
            </a:pPr>
            <a:r>
              <a:rPr lang="es-BO" i="0" dirty="0">
                <a:solidFill>
                  <a:schemeClr val="tx1"/>
                </a:solidFill>
                <a:effectLst/>
                <a:latin typeface="arial" panose="020B0604020202020204" pitchFamily="34" charset="0"/>
              </a:rPr>
              <a:t>Biónica</a:t>
            </a:r>
          </a:p>
          <a:p>
            <a:pPr algn="r"/>
            <a:endParaRPr lang="en-US" sz="2400" b="1" dirty="0">
              <a:solidFill>
                <a:schemeClr val="tx1"/>
              </a:solidFill>
              <a:latin typeface="Haettenschweiler" panose="020B0706040902060204" pitchFamily="34" charset="0"/>
            </a:endParaRPr>
          </a:p>
          <a:p>
            <a:pPr algn="r"/>
            <a:endParaRPr lang="en-US" sz="2800" b="1" dirty="0">
              <a:solidFill>
                <a:schemeClr val="tx1"/>
              </a:solidFill>
            </a:endParaRPr>
          </a:p>
        </p:txBody>
      </p:sp>
    </p:spTree>
    <p:extLst>
      <p:ext uri="{BB962C8B-B14F-4D97-AF65-F5344CB8AC3E}">
        <p14:creationId xmlns:p14="http://schemas.microsoft.com/office/powerpoint/2010/main" val="3218339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a:xfrm>
            <a:off x="813546" y="106941"/>
            <a:ext cx="4592172" cy="1325563"/>
          </a:xfrm>
        </p:spPr>
        <p:txBody>
          <a:bodyPr/>
          <a:lstStyle/>
          <a:p>
            <a:r>
              <a:rPr lang="es-BO" dirty="0"/>
              <a:t>NLP</a:t>
            </a:r>
            <a:endParaRPr lang="en-US" dirty="0"/>
          </a:p>
        </p:txBody>
      </p:sp>
      <p:sp>
        <p:nvSpPr>
          <p:cNvPr id="4" name="TextBox 3">
            <a:extLst>
              <a:ext uri="{FF2B5EF4-FFF2-40B4-BE49-F238E27FC236}">
                <a16:creationId xmlns:a16="http://schemas.microsoft.com/office/drawing/2014/main" id="{77559B03-82E3-F415-4E0D-D7BB8F1CE520}"/>
              </a:ext>
            </a:extLst>
          </p:cNvPr>
          <p:cNvSpPr txBox="1"/>
          <p:nvPr/>
        </p:nvSpPr>
        <p:spPr>
          <a:xfrm>
            <a:off x="813546" y="1228623"/>
            <a:ext cx="10564908" cy="5293950"/>
          </a:xfrm>
          <a:prstGeom prst="rect">
            <a:avLst/>
          </a:prstGeom>
          <a:noFill/>
        </p:spPr>
        <p:txBody>
          <a:bodyPr wrap="square">
            <a:spAutoFit/>
          </a:bodyPr>
          <a:lstStyle/>
          <a:p>
            <a:pPr marR="0">
              <a:lnSpc>
                <a:spcPct val="107000"/>
              </a:lnSpc>
              <a:spcBef>
                <a:spcPts val="0"/>
              </a:spcBef>
              <a:spcAft>
                <a:spcPts val="800"/>
              </a:spcAft>
            </a:pP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Rama de la inteligencia artificial y la lingüística computacional que se centra en la interacción entre los seres humanos y las máquinas a través del lenguaje humano. </a:t>
            </a:r>
          </a:p>
          <a:p>
            <a:pPr marR="0">
              <a:lnSpc>
                <a:spcPct val="107000"/>
              </a:lnSpc>
              <a:spcBef>
                <a:spcPts val="0"/>
              </a:spcBef>
              <a:spcAft>
                <a:spcPts val="800"/>
              </a:spcAft>
            </a:pPr>
            <a:r>
              <a:rPr lang="es-ES" sz="2000" kern="100" dirty="0">
                <a:solidFill>
                  <a:srgbClr val="FF00FF"/>
                </a:solidFill>
                <a:effectLst/>
                <a:latin typeface="Arial Nova" panose="020B0504020202020204" pitchFamily="34" charset="0"/>
                <a:ea typeface="Calibri" panose="020F0502020204030204" pitchFamily="34" charset="0"/>
                <a:cs typeface="Times New Roman" panose="02020603050405020304" pitchFamily="18" charset="0"/>
              </a:rPr>
              <a:t>Objetivo: permitir que las computadoras comprendan, interpreten y generen lenguaje humano de manera similar a como lo hacen los seres humanos.</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Reconocimiento del lenguaje: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La computadora debe ser capaz de entender el lenguaje hablado o escrito y convertirlo en una forma comprensible para su procesamiento.</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Análisis sintáctico: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analizar la estructura gramatical de las oraciones.</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Análisis semántico: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entender el significado de las palabras y oraciones para captar la intención y el contexto del mensaje.</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Resolución de la ambigüedad: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El lenguaje humano a menudo es ambiguo, y el PNL debe encontrar la interpretación más adecuada en función del contexto.</a:t>
            </a:r>
          </a:p>
          <a:p>
            <a:pPr marL="457200" marR="0" indent="-457200">
              <a:lnSpc>
                <a:spcPct val="107000"/>
              </a:lnSpc>
              <a:spcBef>
                <a:spcPts val="0"/>
              </a:spcBef>
              <a:spcAft>
                <a:spcPts val="800"/>
              </a:spcAft>
              <a:buAutoNum type="arabicPeriod"/>
            </a:pPr>
            <a:r>
              <a:rPr lang="es-ES" sz="2000" b="1" kern="100" dirty="0">
                <a:effectLst/>
                <a:latin typeface="Arial Nova" panose="020B0504020202020204" pitchFamily="34" charset="0"/>
                <a:ea typeface="Calibri" panose="020F0502020204030204" pitchFamily="34" charset="0"/>
                <a:cs typeface="Times New Roman" panose="02020603050405020304" pitchFamily="18" charset="0"/>
              </a:rPr>
              <a:t>Generación de lenguaje: </a:t>
            </a:r>
            <a:r>
              <a:rPr lang="es-ES" sz="2000" kern="100" dirty="0">
                <a:effectLst/>
                <a:latin typeface="Arial Nova" panose="020B0504020202020204" pitchFamily="34" charset="0"/>
                <a:ea typeface="Calibri" panose="020F0502020204030204" pitchFamily="34" charset="0"/>
                <a:cs typeface="Times New Roman" panose="02020603050405020304" pitchFamily="18" charset="0"/>
              </a:rPr>
              <a:t>PNL también puede generar lenguaje legible para los humanos, como respuestas en diálogos o resúmenes de texto.</a:t>
            </a:r>
          </a:p>
        </p:txBody>
      </p:sp>
    </p:spTree>
    <p:extLst>
      <p:ext uri="{BB962C8B-B14F-4D97-AF65-F5344CB8AC3E}">
        <p14:creationId xmlns:p14="http://schemas.microsoft.com/office/powerpoint/2010/main" val="1372020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a:xfrm>
            <a:off x="813546" y="106941"/>
            <a:ext cx="4592172" cy="1325563"/>
          </a:xfrm>
        </p:spPr>
        <p:txBody>
          <a:bodyPr/>
          <a:lstStyle/>
          <a:p>
            <a:r>
              <a:rPr lang="es-BO" dirty="0"/>
              <a:t>NLP: Aplicaciones</a:t>
            </a:r>
            <a:endParaRPr lang="en-US" dirty="0"/>
          </a:p>
        </p:txBody>
      </p:sp>
      <p:sp>
        <p:nvSpPr>
          <p:cNvPr id="3" name="TextBox 2">
            <a:extLst>
              <a:ext uri="{FF2B5EF4-FFF2-40B4-BE49-F238E27FC236}">
                <a16:creationId xmlns:a16="http://schemas.microsoft.com/office/drawing/2014/main" id="{F7756F7B-18CD-0157-0AAB-2550EE810A64}"/>
              </a:ext>
            </a:extLst>
          </p:cNvPr>
          <p:cNvSpPr txBox="1"/>
          <p:nvPr/>
        </p:nvSpPr>
        <p:spPr>
          <a:xfrm>
            <a:off x="813546" y="1228623"/>
            <a:ext cx="10564908" cy="4708981"/>
          </a:xfrm>
          <a:prstGeom prst="rect">
            <a:avLst/>
          </a:prstGeom>
          <a:noFill/>
        </p:spPr>
        <p:txBody>
          <a:bodyPr wrap="square">
            <a:spAutoFit/>
          </a:bodyPr>
          <a:lstStyle/>
          <a:p>
            <a:pPr algn="l">
              <a:buFont typeface="+mj-lt"/>
              <a:buAutoNum type="arabicPeriod"/>
            </a:pPr>
            <a:r>
              <a:rPr lang="es-ES" sz="2000" b="1" i="0" dirty="0">
                <a:effectLst/>
                <a:latin typeface="Söhne"/>
              </a:rPr>
              <a:t> Asistentes de voz: </a:t>
            </a:r>
            <a:r>
              <a:rPr lang="es-ES" sz="2000" b="0" i="0" dirty="0">
                <a:effectLst/>
                <a:latin typeface="Söhne"/>
              </a:rPr>
              <a:t>Asistentes virtuales como Siri de Apple, Alexa de Amazon, Google </a:t>
            </a:r>
            <a:r>
              <a:rPr lang="es-ES" sz="2000" b="0" i="0" dirty="0" err="1">
                <a:effectLst/>
                <a:latin typeface="Söhne"/>
              </a:rPr>
              <a:t>Assistant</a:t>
            </a:r>
            <a:r>
              <a:rPr lang="es-ES" sz="2000" b="0" i="0" dirty="0">
                <a:effectLst/>
                <a:latin typeface="Söhne"/>
              </a:rPr>
              <a:t> y Cortana de Microsoft: comprender las preguntas y comandos hablados de los usuarios y proporcionar respuestas relevantes y coherentes.</a:t>
            </a:r>
          </a:p>
          <a:p>
            <a:pPr algn="l">
              <a:buFont typeface="+mj-lt"/>
              <a:buAutoNum type="arabicPeriod"/>
            </a:pPr>
            <a:r>
              <a:rPr lang="es-ES" sz="2000" b="1" i="0" dirty="0">
                <a:effectLst/>
                <a:latin typeface="Söhne"/>
              </a:rPr>
              <a:t> </a:t>
            </a:r>
            <a:r>
              <a:rPr lang="es-ES" sz="2000" b="1" i="0" dirty="0" err="1">
                <a:effectLst/>
                <a:latin typeface="Söhne"/>
              </a:rPr>
              <a:t>Chatbots</a:t>
            </a:r>
            <a:r>
              <a:rPr lang="es-ES" sz="2000" dirty="0">
                <a:latin typeface="Söhne"/>
              </a:rPr>
              <a:t> </a:t>
            </a:r>
          </a:p>
          <a:p>
            <a:pPr algn="l">
              <a:buFont typeface="+mj-lt"/>
              <a:buAutoNum type="arabicPeriod"/>
            </a:pPr>
            <a:r>
              <a:rPr lang="es-ES" sz="2000" b="1" i="0" dirty="0">
                <a:effectLst/>
                <a:latin typeface="Söhne"/>
              </a:rPr>
              <a:t> Traducción automática</a:t>
            </a:r>
          </a:p>
          <a:p>
            <a:pPr algn="l">
              <a:buFont typeface="+mj-lt"/>
              <a:buAutoNum type="arabicPeriod"/>
            </a:pPr>
            <a:r>
              <a:rPr lang="es-ES" sz="2000" b="1" dirty="0">
                <a:latin typeface="Söhne"/>
              </a:rPr>
              <a:t> </a:t>
            </a:r>
            <a:r>
              <a:rPr lang="es-ES" sz="2000" b="1" i="0" dirty="0">
                <a:effectLst/>
                <a:latin typeface="Söhne"/>
              </a:rPr>
              <a:t>Corrección gramatical y ortográfica</a:t>
            </a:r>
          </a:p>
          <a:p>
            <a:pPr algn="l">
              <a:buFont typeface="+mj-lt"/>
              <a:buAutoNum type="arabicPeriod"/>
            </a:pPr>
            <a:r>
              <a:rPr lang="es-ES" sz="2000" b="1" i="0" dirty="0">
                <a:effectLst/>
                <a:latin typeface="Söhne"/>
              </a:rPr>
              <a:t> Análisis de sentimientos:</a:t>
            </a:r>
            <a:r>
              <a:rPr lang="es-ES" sz="2000" b="0" i="0" dirty="0">
                <a:effectLst/>
                <a:latin typeface="Söhne"/>
              </a:rPr>
              <a:t> PNL para analizar opiniones y emociones expresadas en comentarios, reseñas o publicaciones en redes sociales y determinar si son positivas, negativas o neutrales.</a:t>
            </a:r>
          </a:p>
          <a:p>
            <a:pPr algn="l">
              <a:buFont typeface="+mj-lt"/>
              <a:buAutoNum type="arabicPeriod"/>
            </a:pPr>
            <a:r>
              <a:rPr lang="es-ES" sz="2000" b="1" i="0" dirty="0">
                <a:effectLst/>
                <a:latin typeface="Söhne"/>
              </a:rPr>
              <a:t> Clasificación de texto: </a:t>
            </a:r>
            <a:r>
              <a:rPr lang="es-ES" sz="2000" b="0" i="0" dirty="0">
                <a:effectLst/>
                <a:latin typeface="Söhne"/>
              </a:rPr>
              <a:t>Clasificar automáticamente textos en diferentes categorías o temas según su contenido.</a:t>
            </a:r>
          </a:p>
          <a:p>
            <a:pPr algn="l">
              <a:buFont typeface="+mj-lt"/>
              <a:buAutoNum type="arabicPeriod"/>
            </a:pPr>
            <a:r>
              <a:rPr lang="es-ES" sz="2000" b="1" i="0" dirty="0">
                <a:effectLst/>
                <a:latin typeface="Söhne"/>
              </a:rPr>
              <a:t> Resumen automático de texto</a:t>
            </a:r>
          </a:p>
          <a:p>
            <a:pPr algn="l">
              <a:buFont typeface="+mj-lt"/>
              <a:buAutoNum type="arabicPeriod"/>
            </a:pPr>
            <a:r>
              <a:rPr lang="es-ES" sz="2000" b="1" i="0" dirty="0">
                <a:effectLst/>
                <a:latin typeface="Söhne"/>
              </a:rPr>
              <a:t> Extracción de información:</a:t>
            </a:r>
            <a:r>
              <a:rPr lang="es-ES" sz="2000" b="0" i="0" dirty="0">
                <a:effectLst/>
                <a:latin typeface="Söhne"/>
              </a:rPr>
              <a:t> nombres, ubicaciones o fechas</a:t>
            </a:r>
          </a:p>
          <a:p>
            <a:pPr algn="l">
              <a:buFont typeface="+mj-lt"/>
              <a:buAutoNum type="arabicPeriod"/>
            </a:pPr>
            <a:r>
              <a:rPr lang="es-ES" sz="2000" b="1" i="0" dirty="0">
                <a:effectLst/>
                <a:latin typeface="Söhne"/>
              </a:rPr>
              <a:t> Análisis de </a:t>
            </a:r>
            <a:r>
              <a:rPr lang="es-ES" sz="2000" b="1" dirty="0">
                <a:latin typeface="Söhne"/>
              </a:rPr>
              <a:t>B</a:t>
            </a:r>
            <a:r>
              <a:rPr lang="es-ES" sz="2000" b="1" i="0" dirty="0">
                <a:effectLst/>
                <a:latin typeface="Söhne"/>
              </a:rPr>
              <a:t>ig data</a:t>
            </a:r>
          </a:p>
          <a:p>
            <a:pPr algn="l">
              <a:buFont typeface="+mj-lt"/>
              <a:buAutoNum type="arabicPeriod"/>
            </a:pPr>
            <a:r>
              <a:rPr lang="es-ES" sz="2000" b="1" i="0" dirty="0">
                <a:effectLst/>
                <a:latin typeface="Söhne"/>
              </a:rPr>
              <a:t> Búsqueda inteligente:</a:t>
            </a:r>
            <a:r>
              <a:rPr lang="es-ES" sz="2000" b="0" i="0" dirty="0">
                <a:effectLst/>
                <a:latin typeface="Söhne"/>
              </a:rPr>
              <a:t> Los motores de búsqueda utilizan técnicas de PNL para comprender las consultas de los usuarios y proporcionar resultados más precisos y relevantes.</a:t>
            </a:r>
          </a:p>
        </p:txBody>
      </p:sp>
    </p:spTree>
    <p:extLst>
      <p:ext uri="{BB962C8B-B14F-4D97-AF65-F5344CB8AC3E}">
        <p14:creationId xmlns:p14="http://schemas.microsoft.com/office/powerpoint/2010/main" val="3183311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92AA-7119-CA60-9133-71D25EF52A42}"/>
              </a:ext>
            </a:extLst>
          </p:cNvPr>
          <p:cNvSpPr>
            <a:spLocks noGrp="1"/>
          </p:cNvSpPr>
          <p:nvPr>
            <p:ph type="title"/>
          </p:nvPr>
        </p:nvSpPr>
        <p:spPr/>
        <p:txBody>
          <a:bodyPr/>
          <a:lstStyle/>
          <a:p>
            <a:r>
              <a:rPr lang="es-BO" dirty="0"/>
              <a:t>Fundamentos de la AI</a:t>
            </a:r>
            <a:br>
              <a:rPr lang="es-BO" dirty="0"/>
            </a:br>
            <a:r>
              <a:rPr lang="en-US" dirty="0" err="1"/>
              <a:t>Lenguajes</a:t>
            </a:r>
            <a:r>
              <a:rPr lang="en-US" dirty="0"/>
              <a:t>/software para ML y DL</a:t>
            </a:r>
          </a:p>
        </p:txBody>
      </p:sp>
      <p:sp>
        <p:nvSpPr>
          <p:cNvPr id="3" name="Content Placeholder 2">
            <a:extLst>
              <a:ext uri="{FF2B5EF4-FFF2-40B4-BE49-F238E27FC236}">
                <a16:creationId xmlns:a16="http://schemas.microsoft.com/office/drawing/2014/main" id="{B7479B1A-B190-48D1-7B87-F0B26967B22E}"/>
              </a:ext>
            </a:extLst>
          </p:cNvPr>
          <p:cNvSpPr>
            <a:spLocks noGrp="1"/>
          </p:cNvSpPr>
          <p:nvPr>
            <p:ph idx="1"/>
          </p:nvPr>
        </p:nvSpPr>
        <p:spPr/>
        <p:txBody>
          <a:bodyPr>
            <a:normAutofit lnSpcReduction="10000"/>
          </a:bodyPr>
          <a:lstStyle/>
          <a:p>
            <a:r>
              <a:rPr lang="en-US" dirty="0"/>
              <a:t>Python (</a:t>
            </a:r>
            <a:r>
              <a:rPr lang="en-US" dirty="0" err="1"/>
              <a:t>Jupyter</a:t>
            </a:r>
            <a:r>
              <a:rPr lang="en-US" dirty="0"/>
              <a:t>, Anaconda, Spyder, </a:t>
            </a:r>
            <a:r>
              <a:rPr lang="en-US" dirty="0" err="1"/>
              <a:t>Googlecolab</a:t>
            </a:r>
            <a:r>
              <a:rPr lang="en-US" dirty="0"/>
              <a:t>)</a:t>
            </a:r>
          </a:p>
          <a:p>
            <a:r>
              <a:rPr lang="en-US" dirty="0"/>
              <a:t>C++</a:t>
            </a:r>
          </a:p>
          <a:p>
            <a:r>
              <a:rPr lang="en-US" dirty="0"/>
              <a:t>R</a:t>
            </a:r>
          </a:p>
          <a:p>
            <a:r>
              <a:rPr lang="en-US" dirty="0"/>
              <a:t>Stata</a:t>
            </a:r>
          </a:p>
          <a:p>
            <a:r>
              <a:rPr lang="en-US" dirty="0" err="1">
                <a:solidFill>
                  <a:srgbClr val="FF0000"/>
                </a:solidFill>
              </a:rPr>
              <a:t>MatLab</a:t>
            </a:r>
            <a:endParaRPr lang="en-US" dirty="0">
              <a:solidFill>
                <a:srgbClr val="FF0000"/>
              </a:solidFill>
            </a:endParaRPr>
          </a:p>
          <a:p>
            <a:r>
              <a:rPr lang="en-US" dirty="0"/>
              <a:t>Mathematica</a:t>
            </a:r>
          </a:p>
          <a:p>
            <a:r>
              <a:rPr lang="en-US" dirty="0"/>
              <a:t>Excel?</a:t>
            </a:r>
          </a:p>
          <a:p>
            <a:endParaRPr lang="en-US" dirty="0"/>
          </a:p>
          <a:p>
            <a:pPr marL="0" indent="0">
              <a:buNone/>
            </a:pPr>
            <a:r>
              <a:rPr lang="en-US" dirty="0"/>
              <a:t>Computing: cloud computing, CPU, GPU, parallel computing</a:t>
            </a:r>
          </a:p>
        </p:txBody>
      </p:sp>
    </p:spTree>
    <p:extLst>
      <p:ext uri="{BB962C8B-B14F-4D97-AF65-F5344CB8AC3E}">
        <p14:creationId xmlns:p14="http://schemas.microsoft.com/office/powerpoint/2010/main" val="3728288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92AA-7119-CA60-9133-71D25EF52A42}"/>
              </a:ext>
            </a:extLst>
          </p:cNvPr>
          <p:cNvSpPr>
            <a:spLocks noGrp="1"/>
          </p:cNvSpPr>
          <p:nvPr>
            <p:ph type="title"/>
          </p:nvPr>
        </p:nvSpPr>
        <p:spPr/>
        <p:txBody>
          <a:bodyPr/>
          <a:lstStyle/>
          <a:p>
            <a:r>
              <a:rPr lang="en-US" dirty="0"/>
              <a:t>IA </a:t>
            </a:r>
            <a:r>
              <a:rPr lang="en-US" dirty="0" err="1"/>
              <a:t>Bionica</a:t>
            </a:r>
            <a:endParaRPr lang="en-US" dirty="0"/>
          </a:p>
        </p:txBody>
      </p:sp>
      <p:sp>
        <p:nvSpPr>
          <p:cNvPr id="3" name="Content Placeholder 2">
            <a:extLst>
              <a:ext uri="{FF2B5EF4-FFF2-40B4-BE49-F238E27FC236}">
                <a16:creationId xmlns:a16="http://schemas.microsoft.com/office/drawing/2014/main" id="{B7479B1A-B190-48D1-7B87-F0B26967B22E}"/>
              </a:ext>
            </a:extLst>
          </p:cNvPr>
          <p:cNvSpPr>
            <a:spLocks noGrp="1"/>
          </p:cNvSpPr>
          <p:nvPr>
            <p:ph idx="1"/>
          </p:nvPr>
        </p:nvSpPr>
        <p:spPr>
          <a:xfrm>
            <a:off x="838200" y="1825625"/>
            <a:ext cx="8088086" cy="4351338"/>
          </a:xfrm>
        </p:spPr>
        <p:txBody>
          <a:bodyPr>
            <a:normAutofit/>
          </a:bodyPr>
          <a:lstStyle/>
          <a:p>
            <a:pPr marL="0" indent="0">
              <a:buNone/>
            </a:pPr>
            <a:r>
              <a:rPr lang="es-BO" dirty="0"/>
              <a:t>No es equivalente a la ingeniería biónica, pero está relacionada</a:t>
            </a:r>
          </a:p>
          <a:p>
            <a:r>
              <a:rPr lang="es-BO" dirty="0"/>
              <a:t>Algoritmos genéticos</a:t>
            </a:r>
          </a:p>
          <a:p>
            <a:r>
              <a:rPr lang="es-BO" dirty="0"/>
              <a:t>Inteligencia artificial bio-inspirada</a:t>
            </a:r>
          </a:p>
          <a:p>
            <a:endParaRPr lang="es-BO" dirty="0"/>
          </a:p>
        </p:txBody>
      </p:sp>
    </p:spTree>
    <p:extLst>
      <p:ext uri="{BB962C8B-B14F-4D97-AF65-F5344CB8AC3E}">
        <p14:creationId xmlns:p14="http://schemas.microsoft.com/office/powerpoint/2010/main" val="4164857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92AA-7119-CA60-9133-71D25EF52A42}"/>
              </a:ext>
            </a:extLst>
          </p:cNvPr>
          <p:cNvSpPr>
            <a:spLocks noGrp="1"/>
          </p:cNvSpPr>
          <p:nvPr>
            <p:ph type="title"/>
          </p:nvPr>
        </p:nvSpPr>
        <p:spPr/>
        <p:txBody>
          <a:bodyPr/>
          <a:lstStyle/>
          <a:p>
            <a:r>
              <a:rPr lang="es-BO" dirty="0"/>
              <a:t>Fundamentos de la AI</a:t>
            </a:r>
            <a:br>
              <a:rPr lang="es-BO" dirty="0"/>
            </a:br>
            <a:r>
              <a:rPr lang="en-US" dirty="0" err="1"/>
              <a:t>Lenguajes</a:t>
            </a:r>
            <a:r>
              <a:rPr lang="en-US" dirty="0"/>
              <a:t>/software para NLP</a:t>
            </a:r>
          </a:p>
        </p:txBody>
      </p:sp>
      <p:sp>
        <p:nvSpPr>
          <p:cNvPr id="3" name="Content Placeholder 2">
            <a:extLst>
              <a:ext uri="{FF2B5EF4-FFF2-40B4-BE49-F238E27FC236}">
                <a16:creationId xmlns:a16="http://schemas.microsoft.com/office/drawing/2014/main" id="{B7479B1A-B190-48D1-7B87-F0B26967B22E}"/>
              </a:ext>
            </a:extLst>
          </p:cNvPr>
          <p:cNvSpPr>
            <a:spLocks noGrp="1"/>
          </p:cNvSpPr>
          <p:nvPr>
            <p:ph idx="1"/>
          </p:nvPr>
        </p:nvSpPr>
        <p:spPr/>
        <p:txBody>
          <a:bodyPr>
            <a:normAutofit/>
          </a:bodyPr>
          <a:lstStyle/>
          <a:p>
            <a:r>
              <a:rPr lang="en-US" dirty="0"/>
              <a:t>Python</a:t>
            </a:r>
          </a:p>
          <a:p>
            <a:r>
              <a:rPr lang="en-US" dirty="0"/>
              <a:t>Hugging Face Transformers: GPT, BERT</a:t>
            </a:r>
          </a:p>
          <a:p>
            <a:r>
              <a:rPr lang="en-US" dirty="0"/>
              <a:t>OpenAI GPT-3 API</a:t>
            </a:r>
          </a:p>
          <a:p>
            <a:r>
              <a:rPr lang="en-US" dirty="0"/>
              <a:t>NVIDIA CUDA and </a:t>
            </a:r>
            <a:r>
              <a:rPr lang="en-US" dirty="0" err="1"/>
              <a:t>cuDNN</a:t>
            </a:r>
            <a:r>
              <a:rPr lang="en-US" dirty="0"/>
              <a:t>(Compute Unified Device Architecture) and </a:t>
            </a:r>
            <a:r>
              <a:rPr lang="en-US" dirty="0" err="1"/>
              <a:t>cuDNN</a:t>
            </a:r>
            <a:r>
              <a:rPr lang="en-US" dirty="0"/>
              <a:t> (CUDA Deep Neural Network)</a:t>
            </a:r>
          </a:p>
          <a:p>
            <a:r>
              <a:rPr lang="en-US" dirty="0"/>
              <a:t>Amazon </a:t>
            </a:r>
            <a:r>
              <a:rPr lang="en-US" dirty="0" err="1"/>
              <a:t>SageMaker</a:t>
            </a:r>
            <a:r>
              <a:rPr lang="en-US" dirty="0"/>
              <a:t>: Amazon </a:t>
            </a:r>
            <a:r>
              <a:rPr lang="en-US" dirty="0" err="1"/>
              <a:t>SageMaker</a:t>
            </a:r>
            <a:r>
              <a:rPr lang="en-US" dirty="0"/>
              <a:t> / Amazon Web Services (AWS).</a:t>
            </a:r>
          </a:p>
          <a:p>
            <a:pPr marL="0" indent="0">
              <a:buNone/>
            </a:pPr>
            <a:endParaRPr lang="en-US" dirty="0"/>
          </a:p>
          <a:p>
            <a:pPr marL="0" indent="0">
              <a:buNone/>
            </a:pPr>
            <a:r>
              <a:rPr lang="en-US" dirty="0"/>
              <a:t>Computing: cloud computing, CPU, GPU, parallel computing</a:t>
            </a:r>
          </a:p>
        </p:txBody>
      </p:sp>
    </p:spTree>
    <p:extLst>
      <p:ext uri="{BB962C8B-B14F-4D97-AF65-F5344CB8AC3E}">
        <p14:creationId xmlns:p14="http://schemas.microsoft.com/office/powerpoint/2010/main" val="26087612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92AA-7119-CA60-9133-71D25EF52A42}"/>
              </a:ext>
            </a:extLst>
          </p:cNvPr>
          <p:cNvSpPr>
            <a:spLocks noGrp="1"/>
          </p:cNvSpPr>
          <p:nvPr>
            <p:ph type="title"/>
          </p:nvPr>
        </p:nvSpPr>
        <p:spPr/>
        <p:txBody>
          <a:bodyPr/>
          <a:lstStyle/>
          <a:p>
            <a:r>
              <a:rPr lang="es-BO" dirty="0"/>
              <a:t>Fundamentos de la AI</a:t>
            </a:r>
            <a:br>
              <a:rPr lang="es-BO" dirty="0"/>
            </a:br>
            <a:r>
              <a:rPr lang="en-US" dirty="0" err="1"/>
              <a:t>Lenguajes</a:t>
            </a:r>
            <a:r>
              <a:rPr lang="en-US" dirty="0"/>
              <a:t>/software para ML, DL y NPL</a:t>
            </a:r>
          </a:p>
        </p:txBody>
      </p:sp>
      <p:sp>
        <p:nvSpPr>
          <p:cNvPr id="3" name="Content Placeholder 2">
            <a:extLst>
              <a:ext uri="{FF2B5EF4-FFF2-40B4-BE49-F238E27FC236}">
                <a16:creationId xmlns:a16="http://schemas.microsoft.com/office/drawing/2014/main" id="{B7479B1A-B190-48D1-7B87-F0B26967B22E}"/>
              </a:ext>
            </a:extLst>
          </p:cNvPr>
          <p:cNvSpPr>
            <a:spLocks noGrp="1"/>
          </p:cNvSpPr>
          <p:nvPr>
            <p:ph idx="1"/>
          </p:nvPr>
        </p:nvSpPr>
        <p:spPr/>
        <p:txBody>
          <a:bodyPr>
            <a:normAutofit/>
          </a:bodyPr>
          <a:lstStyle/>
          <a:p>
            <a:r>
              <a:rPr lang="en-US" dirty="0"/>
              <a:t>Python (</a:t>
            </a:r>
            <a:r>
              <a:rPr lang="en-US" dirty="0" err="1"/>
              <a:t>Jupyter</a:t>
            </a:r>
            <a:r>
              <a:rPr lang="en-US" dirty="0"/>
              <a:t>, Anaconda, Spyder, </a:t>
            </a:r>
            <a:r>
              <a:rPr lang="en-US" dirty="0" err="1"/>
              <a:t>Googlecolab</a:t>
            </a:r>
            <a:r>
              <a:rPr lang="en-US" dirty="0"/>
              <a:t>)</a:t>
            </a:r>
          </a:p>
          <a:p>
            <a:pPr marL="0" indent="0">
              <a:buNone/>
            </a:pPr>
            <a:endParaRPr lang="en-US" dirty="0"/>
          </a:p>
          <a:p>
            <a:pPr marL="0" indent="0">
              <a:buNone/>
            </a:pPr>
            <a:r>
              <a:rPr lang="es-ES" sz="3200" dirty="0"/>
              <a:t>Puedo </a:t>
            </a:r>
            <a:r>
              <a:rPr lang="es-ES" sz="3200" dirty="0" err="1"/>
              <a:t>compartit</a:t>
            </a:r>
            <a:r>
              <a:rPr lang="es-ES" sz="3200" dirty="0"/>
              <a:t> códigos Python, pero tienen que instalar Anaconda y algún IDE como Spyder o </a:t>
            </a:r>
            <a:r>
              <a:rPr lang="es-ES" sz="3200" dirty="0" err="1"/>
              <a:t>Jupyter</a:t>
            </a:r>
            <a:endParaRPr lang="es-ES" sz="3200" dirty="0"/>
          </a:p>
          <a:p>
            <a:pPr marL="0" indent="0">
              <a:buNone/>
            </a:pPr>
            <a:endParaRPr lang="es-ES" sz="3200" dirty="0"/>
          </a:p>
          <a:p>
            <a:r>
              <a:rPr lang="es-ES" sz="3200" dirty="0"/>
              <a:t>R</a:t>
            </a:r>
          </a:p>
          <a:p>
            <a:r>
              <a:rPr lang="es-ES" sz="3200" dirty="0" err="1"/>
              <a:t>MatLaB</a:t>
            </a:r>
            <a:endParaRPr lang="en-US" sz="3200" dirty="0"/>
          </a:p>
        </p:txBody>
      </p:sp>
    </p:spTree>
    <p:extLst>
      <p:ext uri="{BB962C8B-B14F-4D97-AF65-F5344CB8AC3E}">
        <p14:creationId xmlns:p14="http://schemas.microsoft.com/office/powerpoint/2010/main" val="2267666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7" name="Rectangle 104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BAFD3DF-FE10-A34F-F540-B18771DF5700}"/>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R.M. Gonzales Martinez</a:t>
            </a:r>
          </a:p>
        </p:txBody>
      </p:sp>
      <p:cxnSp>
        <p:nvCxnSpPr>
          <p:cNvPr id="1048" name="Straight Connector 104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AFA6CF-A1CD-567C-DE38-C30B03334960}"/>
              </a:ext>
            </a:extLst>
          </p:cNvPr>
          <p:cNvSpPr>
            <a:spLocks noGrp="1"/>
          </p:cNvSpPr>
          <p:nvPr>
            <p:ph idx="1"/>
          </p:nvPr>
        </p:nvSpPr>
        <p:spPr>
          <a:xfrm>
            <a:off x="1295400" y="2288833"/>
            <a:ext cx="4800600" cy="3711571"/>
          </a:xfrm>
        </p:spPr>
        <p:txBody>
          <a:bodyPr>
            <a:normAutofit/>
          </a:bodyPr>
          <a:lstStyle/>
          <a:p>
            <a:pPr marL="0" indent="0">
              <a:buNone/>
            </a:pPr>
            <a:r>
              <a:rPr lang="es-ES" sz="1700">
                <a:solidFill>
                  <a:schemeClr val="bg1"/>
                </a:solidFill>
              </a:rPr>
              <a:t>Investigador postdoctoral en la Real Academia de Ciencias de los Países Bajos.  Doctor en Negocios internacionales por la Universitetet i Agder (Noruega), Máster en Estadística Aplicada por la Universidad de Alcalá (España).  Científico de datos postdoctoral en CASUS (Helmholtz-Zentrum Dresden-Rossendorf, Alemania), y consultor postdoctoral de la Universidad de Groningen, consultor del Centro de Estudios Demográficos de la Universitat Autònoma de Barcelona, ​​consultor de la Agencia Italiana de Cooperación al Desarrollo, del Fondo de Población de las Naciones Unidas (UNFPA) y de la Iniciativa de Pobreza y Desarrollo Humano de Oxford (OPHI, de la Universidad de Oxford).</a:t>
            </a:r>
          </a:p>
        </p:txBody>
      </p:sp>
      <p:cxnSp>
        <p:nvCxnSpPr>
          <p:cNvPr id="1049" name="Straight Connector 104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BB1010E-10D9-F7C5-BCF0-FA0D3B82EBD2}"/>
              </a:ext>
            </a:extLst>
          </p:cNvPr>
          <p:cNvPicPr>
            <a:picLocks noChangeAspect="1"/>
          </p:cNvPicPr>
          <p:nvPr/>
        </p:nvPicPr>
        <p:blipFill>
          <a:blip r:embed="rId2"/>
          <a:stretch>
            <a:fillRect/>
          </a:stretch>
        </p:blipFill>
        <p:spPr>
          <a:xfrm>
            <a:off x="6583680" y="18317"/>
            <a:ext cx="5288129" cy="6839681"/>
          </a:xfrm>
          <a:prstGeom prst="rect">
            <a:avLst/>
          </a:prstGeom>
        </p:spPr>
      </p:pic>
    </p:spTree>
    <p:extLst>
      <p:ext uri="{BB962C8B-B14F-4D97-AF65-F5344CB8AC3E}">
        <p14:creationId xmlns:p14="http://schemas.microsoft.com/office/powerpoint/2010/main" val="4195689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pic>
        <p:nvPicPr>
          <p:cNvPr id="4" name="Picture 3">
            <a:extLst>
              <a:ext uri="{FF2B5EF4-FFF2-40B4-BE49-F238E27FC236}">
                <a16:creationId xmlns:a16="http://schemas.microsoft.com/office/drawing/2014/main" id="{2B665F9E-5FA2-93CC-81A9-9E2986288515}"/>
              </a:ext>
            </a:extLst>
          </p:cNvPr>
          <p:cNvPicPr>
            <a:picLocks noChangeAspect="1"/>
          </p:cNvPicPr>
          <p:nvPr/>
        </p:nvPicPr>
        <p:blipFill>
          <a:blip r:embed="rId2"/>
          <a:stretch>
            <a:fillRect/>
          </a:stretch>
        </p:blipFill>
        <p:spPr>
          <a:xfrm>
            <a:off x="4242803" y="328952"/>
            <a:ext cx="7179940" cy="5877283"/>
          </a:xfrm>
          <a:prstGeom prst="rect">
            <a:avLst/>
          </a:prstGeom>
        </p:spPr>
      </p:pic>
      <p:sp>
        <p:nvSpPr>
          <p:cNvPr id="5" name="TextBox 4">
            <a:extLst>
              <a:ext uri="{FF2B5EF4-FFF2-40B4-BE49-F238E27FC236}">
                <a16:creationId xmlns:a16="http://schemas.microsoft.com/office/drawing/2014/main" id="{9FAFD2B0-2C73-FDBF-649A-94D7C15E0666}"/>
              </a:ext>
            </a:extLst>
          </p:cNvPr>
          <p:cNvSpPr txBox="1"/>
          <p:nvPr/>
        </p:nvSpPr>
        <p:spPr>
          <a:xfrm>
            <a:off x="769258" y="1509485"/>
            <a:ext cx="2757714" cy="1754326"/>
          </a:xfrm>
          <a:prstGeom prst="rect">
            <a:avLst/>
          </a:prstGeom>
          <a:noFill/>
        </p:spPr>
        <p:txBody>
          <a:bodyPr wrap="square" rtlCol="0">
            <a:spAutoFit/>
          </a:bodyPr>
          <a:lstStyle/>
          <a:p>
            <a:pPr marL="285750" indent="-285750">
              <a:buFont typeface="Arial" panose="020B0604020202020204" pitchFamily="34" charset="0"/>
              <a:buChar char="•"/>
            </a:pPr>
            <a:r>
              <a:rPr lang="es-BO" dirty="0"/>
              <a:t>Inflación es un “impuesto” a los pobres por sus efectos asimétricos, aumentando la desigualdad </a:t>
            </a:r>
          </a:p>
        </p:txBody>
      </p:sp>
    </p:spTree>
    <p:extLst>
      <p:ext uri="{BB962C8B-B14F-4D97-AF65-F5344CB8AC3E}">
        <p14:creationId xmlns:p14="http://schemas.microsoft.com/office/powerpoint/2010/main" val="3027857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sp>
        <p:nvSpPr>
          <p:cNvPr id="5" name="TextBox 4">
            <a:extLst>
              <a:ext uri="{FF2B5EF4-FFF2-40B4-BE49-F238E27FC236}">
                <a16:creationId xmlns:a16="http://schemas.microsoft.com/office/drawing/2014/main" id="{9FAFD2B0-2C73-FDBF-649A-94D7C15E0666}"/>
              </a:ext>
            </a:extLst>
          </p:cNvPr>
          <p:cNvSpPr txBox="1"/>
          <p:nvPr/>
        </p:nvSpPr>
        <p:spPr>
          <a:xfrm>
            <a:off x="769258" y="1509485"/>
            <a:ext cx="3294742" cy="4093428"/>
          </a:xfrm>
          <a:prstGeom prst="rect">
            <a:avLst/>
          </a:prstGeom>
          <a:noFill/>
        </p:spPr>
        <p:txBody>
          <a:bodyPr wrap="square" rtlCol="0">
            <a:spAutoFit/>
          </a:bodyPr>
          <a:lstStyle/>
          <a:p>
            <a:pPr marL="285750" indent="-285750">
              <a:buFont typeface="Arial" panose="020B0604020202020204" pitchFamily="34" charset="0"/>
              <a:buChar char="•"/>
            </a:pPr>
            <a:r>
              <a:rPr lang="es-ES" sz="2000" dirty="0"/>
              <a:t>Una especie es considerada semélpara si se caracteriza por tener un único episodio reproductivo antes de morir</a:t>
            </a:r>
          </a:p>
          <a:p>
            <a:pPr marL="285750" indent="-285750">
              <a:buFont typeface="Arial" panose="020B0604020202020204" pitchFamily="34" charset="0"/>
              <a:buChar char="•"/>
            </a:pPr>
            <a:r>
              <a:rPr lang="es-ES" sz="2000" dirty="0"/>
              <a:t>Algoritmos genéticos semélparos se utilizan para estimar los parámetros óptimos de un filtro de reducción de ruido (estimación de la inflación núcleo). </a:t>
            </a:r>
            <a:endParaRPr lang="es-BO" sz="2000" dirty="0"/>
          </a:p>
        </p:txBody>
      </p:sp>
      <p:pic>
        <p:nvPicPr>
          <p:cNvPr id="6" name="Picture 5">
            <a:extLst>
              <a:ext uri="{FF2B5EF4-FFF2-40B4-BE49-F238E27FC236}">
                <a16:creationId xmlns:a16="http://schemas.microsoft.com/office/drawing/2014/main" id="{0A655F3E-59A3-7A0A-B1B6-47D1149F3C75}"/>
              </a:ext>
            </a:extLst>
          </p:cNvPr>
          <p:cNvPicPr>
            <a:picLocks noChangeAspect="1"/>
          </p:cNvPicPr>
          <p:nvPr/>
        </p:nvPicPr>
        <p:blipFill>
          <a:blip r:embed="rId2"/>
          <a:stretch>
            <a:fillRect/>
          </a:stretch>
        </p:blipFill>
        <p:spPr>
          <a:xfrm>
            <a:off x="4724447" y="170986"/>
            <a:ext cx="7300593" cy="3261643"/>
          </a:xfrm>
          <a:prstGeom prst="rect">
            <a:avLst/>
          </a:prstGeom>
        </p:spPr>
      </p:pic>
      <p:pic>
        <p:nvPicPr>
          <p:cNvPr id="8" name="Picture 7">
            <a:extLst>
              <a:ext uri="{FF2B5EF4-FFF2-40B4-BE49-F238E27FC236}">
                <a16:creationId xmlns:a16="http://schemas.microsoft.com/office/drawing/2014/main" id="{466DD34E-F2E0-203E-C34E-46168B82134A}"/>
              </a:ext>
            </a:extLst>
          </p:cNvPr>
          <p:cNvPicPr>
            <a:picLocks noChangeAspect="1"/>
          </p:cNvPicPr>
          <p:nvPr/>
        </p:nvPicPr>
        <p:blipFill>
          <a:blip r:embed="rId3"/>
          <a:stretch>
            <a:fillRect/>
          </a:stretch>
        </p:blipFill>
        <p:spPr>
          <a:xfrm>
            <a:off x="5387321" y="3161014"/>
            <a:ext cx="5598506" cy="3370414"/>
          </a:xfrm>
          <a:prstGeom prst="rect">
            <a:avLst/>
          </a:prstGeom>
        </p:spPr>
      </p:pic>
    </p:spTree>
    <p:extLst>
      <p:ext uri="{BB962C8B-B14F-4D97-AF65-F5344CB8AC3E}">
        <p14:creationId xmlns:p14="http://schemas.microsoft.com/office/powerpoint/2010/main" val="2851209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sp>
        <p:nvSpPr>
          <p:cNvPr id="5" name="TextBox 4">
            <a:extLst>
              <a:ext uri="{FF2B5EF4-FFF2-40B4-BE49-F238E27FC236}">
                <a16:creationId xmlns:a16="http://schemas.microsoft.com/office/drawing/2014/main" id="{9FAFD2B0-2C73-FDBF-649A-94D7C15E0666}"/>
              </a:ext>
            </a:extLst>
          </p:cNvPr>
          <p:cNvSpPr txBox="1"/>
          <p:nvPr/>
        </p:nvSpPr>
        <p:spPr>
          <a:xfrm>
            <a:off x="769258" y="1509485"/>
            <a:ext cx="2757714" cy="923330"/>
          </a:xfrm>
          <a:prstGeom prst="rect">
            <a:avLst/>
          </a:prstGeom>
          <a:noFill/>
        </p:spPr>
        <p:txBody>
          <a:bodyPr wrap="square" rtlCol="0">
            <a:spAutoFit/>
          </a:bodyPr>
          <a:lstStyle/>
          <a:p>
            <a:pPr marL="285750" indent="-285750">
              <a:buFont typeface="Arial" panose="020B0604020202020204" pitchFamily="34" charset="0"/>
              <a:buChar char="•"/>
            </a:pPr>
            <a:r>
              <a:rPr lang="es-ES" dirty="0"/>
              <a:t>Datos de inflación y desigualdad medida por el coeficiente de Gini</a:t>
            </a:r>
            <a:endParaRPr lang="es-BO" dirty="0"/>
          </a:p>
        </p:txBody>
      </p:sp>
      <p:pic>
        <p:nvPicPr>
          <p:cNvPr id="4" name="Picture 3">
            <a:extLst>
              <a:ext uri="{FF2B5EF4-FFF2-40B4-BE49-F238E27FC236}">
                <a16:creationId xmlns:a16="http://schemas.microsoft.com/office/drawing/2014/main" id="{2A932BCE-BF3F-63B9-C64F-693C1616516F}"/>
              </a:ext>
            </a:extLst>
          </p:cNvPr>
          <p:cNvPicPr>
            <a:picLocks noChangeAspect="1"/>
          </p:cNvPicPr>
          <p:nvPr/>
        </p:nvPicPr>
        <p:blipFill>
          <a:blip r:embed="rId2"/>
          <a:stretch>
            <a:fillRect/>
          </a:stretch>
        </p:blipFill>
        <p:spPr>
          <a:xfrm>
            <a:off x="4132496" y="151225"/>
            <a:ext cx="7580533" cy="6454336"/>
          </a:xfrm>
          <a:prstGeom prst="rect">
            <a:avLst/>
          </a:prstGeom>
        </p:spPr>
      </p:pic>
    </p:spTree>
    <p:extLst>
      <p:ext uri="{BB962C8B-B14F-4D97-AF65-F5344CB8AC3E}">
        <p14:creationId xmlns:p14="http://schemas.microsoft.com/office/powerpoint/2010/main" val="4275293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7072FB-B310-91C6-3E44-8091C686CAD6}"/>
              </a:ext>
            </a:extLst>
          </p:cNvPr>
          <p:cNvPicPr>
            <a:picLocks noChangeAspect="1"/>
          </p:cNvPicPr>
          <p:nvPr/>
        </p:nvPicPr>
        <p:blipFill>
          <a:blip r:embed="rId2"/>
          <a:stretch>
            <a:fillRect/>
          </a:stretch>
        </p:blipFill>
        <p:spPr>
          <a:xfrm>
            <a:off x="2365739" y="185057"/>
            <a:ext cx="9390832" cy="6122960"/>
          </a:xfrm>
          <a:prstGeom prst="rect">
            <a:avLst/>
          </a:prstGeom>
        </p:spPr>
      </p:pic>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sp>
        <p:nvSpPr>
          <p:cNvPr id="5" name="TextBox 4">
            <a:extLst>
              <a:ext uri="{FF2B5EF4-FFF2-40B4-BE49-F238E27FC236}">
                <a16:creationId xmlns:a16="http://schemas.microsoft.com/office/drawing/2014/main" id="{9FAFD2B0-2C73-FDBF-649A-94D7C15E0666}"/>
              </a:ext>
            </a:extLst>
          </p:cNvPr>
          <p:cNvSpPr txBox="1"/>
          <p:nvPr/>
        </p:nvSpPr>
        <p:spPr>
          <a:xfrm>
            <a:off x="769258" y="1509485"/>
            <a:ext cx="2757714" cy="923330"/>
          </a:xfrm>
          <a:prstGeom prst="rect">
            <a:avLst/>
          </a:prstGeom>
          <a:noFill/>
        </p:spPr>
        <p:txBody>
          <a:bodyPr wrap="square" rtlCol="0">
            <a:spAutoFit/>
          </a:bodyPr>
          <a:lstStyle/>
          <a:p>
            <a:pPr marL="285750" indent="-285750">
              <a:buFont typeface="Arial" panose="020B0604020202020204" pitchFamily="34" charset="0"/>
              <a:buChar char="•"/>
            </a:pPr>
            <a:r>
              <a:rPr lang="es-ES" dirty="0"/>
              <a:t>Datos de inflación y desigualdad medida por el coeficiente de Gini</a:t>
            </a:r>
            <a:endParaRPr lang="es-BO" dirty="0"/>
          </a:p>
        </p:txBody>
      </p:sp>
      <p:pic>
        <p:nvPicPr>
          <p:cNvPr id="8" name="Picture 7">
            <a:extLst>
              <a:ext uri="{FF2B5EF4-FFF2-40B4-BE49-F238E27FC236}">
                <a16:creationId xmlns:a16="http://schemas.microsoft.com/office/drawing/2014/main" id="{D3ED252B-CFE2-7877-453A-66194164CA93}"/>
              </a:ext>
            </a:extLst>
          </p:cNvPr>
          <p:cNvPicPr>
            <a:picLocks noChangeAspect="1"/>
          </p:cNvPicPr>
          <p:nvPr/>
        </p:nvPicPr>
        <p:blipFill>
          <a:blip r:embed="rId3"/>
          <a:stretch>
            <a:fillRect/>
          </a:stretch>
        </p:blipFill>
        <p:spPr>
          <a:xfrm>
            <a:off x="8059002" y="6205155"/>
            <a:ext cx="3007906" cy="575838"/>
          </a:xfrm>
          <a:prstGeom prst="rect">
            <a:avLst/>
          </a:prstGeom>
        </p:spPr>
      </p:pic>
    </p:spTree>
    <p:extLst>
      <p:ext uri="{BB962C8B-B14F-4D97-AF65-F5344CB8AC3E}">
        <p14:creationId xmlns:p14="http://schemas.microsoft.com/office/powerpoint/2010/main" val="2944668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593104" y="0"/>
            <a:ext cx="5359458" cy="1325563"/>
          </a:xfrm>
        </p:spPr>
        <p:txBody>
          <a:bodyPr>
            <a:normAutofit/>
          </a:bodyPr>
          <a:lstStyle/>
          <a:p>
            <a:r>
              <a:rPr lang="es-BO" dirty="0"/>
              <a:t>Aplicaciones</a:t>
            </a:r>
            <a:endParaRPr lang="en-US" dirty="0"/>
          </a:p>
        </p:txBody>
      </p:sp>
      <p:sp>
        <p:nvSpPr>
          <p:cNvPr id="5" name="TextBox 4">
            <a:extLst>
              <a:ext uri="{FF2B5EF4-FFF2-40B4-BE49-F238E27FC236}">
                <a16:creationId xmlns:a16="http://schemas.microsoft.com/office/drawing/2014/main" id="{9FAFD2B0-2C73-FDBF-649A-94D7C15E0666}"/>
              </a:ext>
            </a:extLst>
          </p:cNvPr>
          <p:cNvSpPr txBox="1"/>
          <p:nvPr/>
        </p:nvSpPr>
        <p:spPr>
          <a:xfrm>
            <a:off x="769257" y="1509485"/>
            <a:ext cx="4016088" cy="3416320"/>
          </a:xfrm>
          <a:prstGeom prst="rect">
            <a:avLst/>
          </a:prstGeom>
          <a:noFill/>
        </p:spPr>
        <p:txBody>
          <a:bodyPr wrap="square" rtlCol="0">
            <a:spAutoFit/>
          </a:bodyPr>
          <a:lstStyle/>
          <a:p>
            <a:pPr marL="285750" indent="-285750">
              <a:buFont typeface="Arial" panose="020B0604020202020204" pitchFamily="34" charset="0"/>
              <a:buChar char="•"/>
            </a:pPr>
            <a:r>
              <a:rPr lang="es-ES" sz="2400" dirty="0"/>
              <a:t>Debajo del decil 5 los intervalos de credibilidad Bayesiana empiezan a cruzar cero: paises con una desigualdad menor a 0.36 (paises con mayor igualdad), tienen menos efectos de inequidad causados por la inflación </a:t>
            </a:r>
            <a:endParaRPr lang="es-BO" sz="2400" dirty="0"/>
          </a:p>
        </p:txBody>
      </p:sp>
      <p:pic>
        <p:nvPicPr>
          <p:cNvPr id="4" name="Picture 3">
            <a:extLst>
              <a:ext uri="{FF2B5EF4-FFF2-40B4-BE49-F238E27FC236}">
                <a16:creationId xmlns:a16="http://schemas.microsoft.com/office/drawing/2014/main" id="{47C3D283-3113-A48D-A517-FFD01ED4E3F4}"/>
              </a:ext>
            </a:extLst>
          </p:cNvPr>
          <p:cNvPicPr>
            <a:picLocks noChangeAspect="1"/>
          </p:cNvPicPr>
          <p:nvPr/>
        </p:nvPicPr>
        <p:blipFill>
          <a:blip r:embed="rId2"/>
          <a:stretch>
            <a:fillRect/>
          </a:stretch>
        </p:blipFill>
        <p:spPr>
          <a:xfrm>
            <a:off x="6351802" y="1745475"/>
            <a:ext cx="5351016" cy="4965175"/>
          </a:xfrm>
          <a:prstGeom prst="rect">
            <a:avLst/>
          </a:prstGeom>
        </p:spPr>
      </p:pic>
      <p:pic>
        <p:nvPicPr>
          <p:cNvPr id="8" name="Picture 7">
            <a:extLst>
              <a:ext uri="{FF2B5EF4-FFF2-40B4-BE49-F238E27FC236}">
                <a16:creationId xmlns:a16="http://schemas.microsoft.com/office/drawing/2014/main" id="{AD302A90-5478-147E-3D97-FCEE2F35B8D2}"/>
              </a:ext>
            </a:extLst>
          </p:cNvPr>
          <p:cNvPicPr>
            <a:picLocks noChangeAspect="1"/>
          </p:cNvPicPr>
          <p:nvPr/>
        </p:nvPicPr>
        <p:blipFill>
          <a:blip r:embed="rId3"/>
          <a:stretch>
            <a:fillRect/>
          </a:stretch>
        </p:blipFill>
        <p:spPr>
          <a:xfrm>
            <a:off x="8098423" y="343524"/>
            <a:ext cx="4016088" cy="1165961"/>
          </a:xfrm>
          <a:prstGeom prst="rect">
            <a:avLst/>
          </a:prstGeom>
        </p:spPr>
      </p:pic>
      <p:pic>
        <p:nvPicPr>
          <p:cNvPr id="10" name="Picture 9">
            <a:extLst>
              <a:ext uri="{FF2B5EF4-FFF2-40B4-BE49-F238E27FC236}">
                <a16:creationId xmlns:a16="http://schemas.microsoft.com/office/drawing/2014/main" id="{ABE6D0D0-8FE2-AA8B-2312-3F0B5F5381D3}"/>
              </a:ext>
            </a:extLst>
          </p:cNvPr>
          <p:cNvPicPr>
            <a:picLocks noChangeAspect="1"/>
          </p:cNvPicPr>
          <p:nvPr/>
        </p:nvPicPr>
        <p:blipFill>
          <a:blip r:embed="rId4"/>
          <a:stretch>
            <a:fillRect/>
          </a:stretch>
        </p:blipFill>
        <p:spPr>
          <a:xfrm>
            <a:off x="4294223" y="858675"/>
            <a:ext cx="4115157" cy="720309"/>
          </a:xfrm>
          <a:prstGeom prst="rect">
            <a:avLst/>
          </a:prstGeom>
        </p:spPr>
      </p:pic>
      <p:sp>
        <p:nvSpPr>
          <p:cNvPr id="13" name="TextBox 12">
            <a:extLst>
              <a:ext uri="{FF2B5EF4-FFF2-40B4-BE49-F238E27FC236}">
                <a16:creationId xmlns:a16="http://schemas.microsoft.com/office/drawing/2014/main" id="{F903F803-AEB7-78A7-2B1D-2E30602D8BA1}"/>
              </a:ext>
            </a:extLst>
          </p:cNvPr>
          <p:cNvSpPr txBox="1"/>
          <p:nvPr/>
        </p:nvSpPr>
        <p:spPr>
          <a:xfrm>
            <a:off x="8411030" y="6341318"/>
            <a:ext cx="2757714" cy="369332"/>
          </a:xfrm>
          <a:prstGeom prst="rect">
            <a:avLst/>
          </a:prstGeom>
          <a:noFill/>
        </p:spPr>
        <p:txBody>
          <a:bodyPr wrap="square" rtlCol="0">
            <a:spAutoFit/>
          </a:bodyPr>
          <a:lstStyle/>
          <a:p>
            <a:r>
              <a:rPr lang="es-BO" dirty="0"/>
              <a:t>Decil 5 = 0.36</a:t>
            </a:r>
          </a:p>
        </p:txBody>
      </p:sp>
      <p:pic>
        <p:nvPicPr>
          <p:cNvPr id="15" name="Picture 14">
            <a:extLst>
              <a:ext uri="{FF2B5EF4-FFF2-40B4-BE49-F238E27FC236}">
                <a16:creationId xmlns:a16="http://schemas.microsoft.com/office/drawing/2014/main" id="{C7165F65-C5A5-EF14-A99C-1DB053CAA4F9}"/>
              </a:ext>
            </a:extLst>
          </p:cNvPr>
          <p:cNvPicPr>
            <a:picLocks noChangeAspect="1"/>
          </p:cNvPicPr>
          <p:nvPr/>
        </p:nvPicPr>
        <p:blipFill rotWithShape="1">
          <a:blip r:embed="rId5"/>
          <a:srcRect t="19779"/>
          <a:stretch/>
        </p:blipFill>
        <p:spPr>
          <a:xfrm>
            <a:off x="4384306" y="248732"/>
            <a:ext cx="4115157" cy="525746"/>
          </a:xfrm>
          <a:prstGeom prst="rect">
            <a:avLst/>
          </a:prstGeom>
        </p:spPr>
      </p:pic>
    </p:spTree>
    <p:extLst>
      <p:ext uri="{BB962C8B-B14F-4D97-AF65-F5344CB8AC3E}">
        <p14:creationId xmlns:p14="http://schemas.microsoft.com/office/powerpoint/2010/main" val="4207988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E09D01-942B-4BAB-52E3-81E3B2A4F03A}"/>
              </a:ext>
            </a:extLst>
          </p:cNvPr>
          <p:cNvPicPr>
            <a:picLocks noChangeAspect="1"/>
          </p:cNvPicPr>
          <p:nvPr/>
        </p:nvPicPr>
        <p:blipFill rotWithShape="1">
          <a:blip r:embed="rId3"/>
          <a:srcRect t="4307"/>
          <a:stretch/>
        </p:blipFill>
        <p:spPr>
          <a:xfrm>
            <a:off x="6345912" y="1365947"/>
            <a:ext cx="5527195" cy="2927353"/>
          </a:xfrm>
          <a:prstGeom prst="rect">
            <a:avLst/>
          </a:prstGeom>
        </p:spPr>
      </p:pic>
      <p:sp>
        <p:nvSpPr>
          <p:cNvPr id="2" name="Title 1">
            <a:extLst>
              <a:ext uri="{FF2B5EF4-FFF2-40B4-BE49-F238E27FC236}">
                <a16:creationId xmlns:a16="http://schemas.microsoft.com/office/drawing/2014/main" id="{27EAB53B-B91F-0D02-45D7-B3394CF384C3}"/>
              </a:ext>
            </a:extLst>
          </p:cNvPr>
          <p:cNvSpPr>
            <a:spLocks noGrp="1"/>
          </p:cNvSpPr>
          <p:nvPr>
            <p:ph type="title"/>
          </p:nvPr>
        </p:nvSpPr>
        <p:spPr>
          <a:xfrm>
            <a:off x="838200" y="365125"/>
            <a:ext cx="10515600" cy="1386673"/>
          </a:xfrm>
        </p:spPr>
        <p:txBody>
          <a:bodyPr>
            <a:normAutofit fontScale="90000"/>
          </a:bodyPr>
          <a:lstStyle/>
          <a:p>
            <a:r>
              <a:rPr lang="es-BO" sz="4800" dirty="0"/>
              <a:t>Redes Neuronales y Economía/econometría </a:t>
            </a:r>
          </a:p>
        </p:txBody>
      </p:sp>
      <p:sp>
        <p:nvSpPr>
          <p:cNvPr id="5" name="TextBox 4">
            <a:extLst>
              <a:ext uri="{FF2B5EF4-FFF2-40B4-BE49-F238E27FC236}">
                <a16:creationId xmlns:a16="http://schemas.microsoft.com/office/drawing/2014/main" id="{4C266FFF-84D4-491D-4078-C2FC5393DD77}"/>
              </a:ext>
            </a:extLst>
          </p:cNvPr>
          <p:cNvSpPr txBox="1"/>
          <p:nvPr/>
        </p:nvSpPr>
        <p:spPr>
          <a:xfrm>
            <a:off x="767615" y="1441457"/>
            <a:ext cx="6097604" cy="1477328"/>
          </a:xfrm>
          <a:prstGeom prst="rect">
            <a:avLst/>
          </a:prstGeom>
          <a:noFill/>
        </p:spPr>
        <p:txBody>
          <a:bodyPr wrap="square">
            <a:spAutoFit/>
          </a:bodyPr>
          <a:lstStyle/>
          <a:p>
            <a:r>
              <a:rPr lang="en-US" b="0" i="0" dirty="0">
                <a:solidFill>
                  <a:srgbClr val="000000"/>
                </a:solidFill>
                <a:effectLst/>
                <a:latin typeface="Courier New" panose="02070309020205020404" pitchFamily="49" charset="0"/>
              </a:rPr>
              <a:t>Kuan, C.-M., &amp; Liu, T. (1995). </a:t>
            </a:r>
            <a:r>
              <a:rPr lang="en-US" b="0" i="1" dirty="0">
                <a:solidFill>
                  <a:srgbClr val="000000"/>
                </a:solidFill>
                <a:effectLst/>
                <a:latin typeface="Courier New" panose="02070309020205020404" pitchFamily="49" charset="0"/>
              </a:rPr>
              <a:t>Forecasting exchange rates using feedforward and recurrent neural networks. Journal of Applied Econometrics, 10(4), 347–364.</a:t>
            </a:r>
            <a:r>
              <a:rPr lang="en-US" b="0" i="0" dirty="0">
                <a:solidFill>
                  <a:srgbClr val="000000"/>
                </a:solidFill>
                <a:effectLst/>
                <a:latin typeface="Courier New" panose="02070309020205020404" pitchFamily="49" charset="0"/>
              </a:rPr>
              <a:t> doi:10.1002/jae.3950100403 </a:t>
            </a:r>
            <a:endParaRPr lang="es-BO" dirty="0"/>
          </a:p>
        </p:txBody>
      </p:sp>
      <p:pic>
        <p:nvPicPr>
          <p:cNvPr id="9" name="Picture 8">
            <a:extLst>
              <a:ext uri="{FF2B5EF4-FFF2-40B4-BE49-F238E27FC236}">
                <a16:creationId xmlns:a16="http://schemas.microsoft.com/office/drawing/2014/main" id="{D4313013-E551-2DD5-CE0D-A7099A7F0889}"/>
              </a:ext>
            </a:extLst>
          </p:cNvPr>
          <p:cNvPicPr>
            <a:picLocks noChangeAspect="1"/>
          </p:cNvPicPr>
          <p:nvPr/>
        </p:nvPicPr>
        <p:blipFill>
          <a:blip r:embed="rId4"/>
          <a:stretch>
            <a:fillRect/>
          </a:stretch>
        </p:blipFill>
        <p:spPr>
          <a:xfrm>
            <a:off x="507252" y="3714945"/>
            <a:ext cx="6562183" cy="2777930"/>
          </a:xfrm>
          <a:prstGeom prst="rect">
            <a:avLst/>
          </a:prstGeom>
        </p:spPr>
      </p:pic>
    </p:spTree>
    <p:extLst>
      <p:ext uri="{BB962C8B-B14F-4D97-AF65-F5344CB8AC3E}">
        <p14:creationId xmlns:p14="http://schemas.microsoft.com/office/powerpoint/2010/main" val="1904109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B53B-B91F-0D02-45D7-B3394CF384C3}"/>
              </a:ext>
            </a:extLst>
          </p:cNvPr>
          <p:cNvSpPr>
            <a:spLocks noGrp="1"/>
          </p:cNvSpPr>
          <p:nvPr>
            <p:ph type="title"/>
          </p:nvPr>
        </p:nvSpPr>
        <p:spPr>
          <a:xfrm>
            <a:off x="838200" y="365125"/>
            <a:ext cx="10515600" cy="1386673"/>
          </a:xfrm>
        </p:spPr>
        <p:txBody>
          <a:bodyPr>
            <a:normAutofit fontScale="90000"/>
          </a:bodyPr>
          <a:lstStyle/>
          <a:p>
            <a:r>
              <a:rPr lang="es-BO" sz="4800" dirty="0"/>
              <a:t>Redes Neuronales y Economía/econometría </a:t>
            </a:r>
          </a:p>
        </p:txBody>
      </p:sp>
      <p:pic>
        <p:nvPicPr>
          <p:cNvPr id="4" name="Picture 3">
            <a:extLst>
              <a:ext uri="{FF2B5EF4-FFF2-40B4-BE49-F238E27FC236}">
                <a16:creationId xmlns:a16="http://schemas.microsoft.com/office/drawing/2014/main" id="{DC0819B0-3F27-60DF-9D01-028BAA5A7AB2}"/>
              </a:ext>
            </a:extLst>
          </p:cNvPr>
          <p:cNvPicPr>
            <a:picLocks noChangeAspect="1"/>
          </p:cNvPicPr>
          <p:nvPr/>
        </p:nvPicPr>
        <p:blipFill>
          <a:blip r:embed="rId3"/>
          <a:stretch>
            <a:fillRect/>
          </a:stretch>
        </p:blipFill>
        <p:spPr>
          <a:xfrm>
            <a:off x="5746175" y="1449449"/>
            <a:ext cx="6264784" cy="4701094"/>
          </a:xfrm>
          <a:prstGeom prst="rect">
            <a:avLst/>
          </a:prstGeom>
        </p:spPr>
      </p:pic>
      <p:pic>
        <p:nvPicPr>
          <p:cNvPr id="8" name="Picture 7">
            <a:extLst>
              <a:ext uri="{FF2B5EF4-FFF2-40B4-BE49-F238E27FC236}">
                <a16:creationId xmlns:a16="http://schemas.microsoft.com/office/drawing/2014/main" id="{D86E338B-33CC-5709-2E2C-6A0DCE0FF495}"/>
              </a:ext>
            </a:extLst>
          </p:cNvPr>
          <p:cNvPicPr>
            <a:picLocks noChangeAspect="1"/>
          </p:cNvPicPr>
          <p:nvPr/>
        </p:nvPicPr>
        <p:blipFill>
          <a:blip r:embed="rId4"/>
          <a:stretch>
            <a:fillRect/>
          </a:stretch>
        </p:blipFill>
        <p:spPr>
          <a:xfrm>
            <a:off x="838200" y="3595548"/>
            <a:ext cx="4769906" cy="3021310"/>
          </a:xfrm>
          <a:prstGeom prst="rect">
            <a:avLst/>
          </a:prstGeom>
        </p:spPr>
      </p:pic>
      <p:sp>
        <p:nvSpPr>
          <p:cNvPr id="11" name="TextBox 10">
            <a:extLst>
              <a:ext uri="{FF2B5EF4-FFF2-40B4-BE49-F238E27FC236}">
                <a16:creationId xmlns:a16="http://schemas.microsoft.com/office/drawing/2014/main" id="{69825B8E-1330-9947-4F19-26478AD33458}"/>
              </a:ext>
            </a:extLst>
          </p:cNvPr>
          <p:cNvSpPr txBox="1"/>
          <p:nvPr/>
        </p:nvSpPr>
        <p:spPr>
          <a:xfrm>
            <a:off x="700131" y="1641955"/>
            <a:ext cx="5046044" cy="1754326"/>
          </a:xfrm>
          <a:prstGeom prst="rect">
            <a:avLst/>
          </a:prstGeom>
          <a:noFill/>
        </p:spPr>
        <p:txBody>
          <a:bodyPr wrap="square">
            <a:spAutoFit/>
          </a:bodyPr>
          <a:lstStyle/>
          <a:p>
            <a:r>
              <a:rPr lang="en-US" b="0" i="0" dirty="0">
                <a:solidFill>
                  <a:srgbClr val="222222"/>
                </a:solidFill>
                <a:effectLst/>
                <a:latin typeface="Arial" panose="020B0604020202020204" pitchFamily="34" charset="0"/>
              </a:rPr>
              <a:t>Assaad, R. H., &amp; </a:t>
            </a:r>
            <a:r>
              <a:rPr lang="en-US" b="0" i="0" dirty="0" err="1">
                <a:solidFill>
                  <a:srgbClr val="222222"/>
                </a:solidFill>
                <a:effectLst/>
                <a:latin typeface="Arial" panose="020B0604020202020204" pitchFamily="34" charset="0"/>
              </a:rPr>
              <a:t>Fayek</a:t>
            </a:r>
            <a:r>
              <a:rPr lang="en-US" b="0" i="0" dirty="0">
                <a:solidFill>
                  <a:srgbClr val="222222"/>
                </a:solidFill>
                <a:effectLst/>
                <a:latin typeface="Arial" panose="020B0604020202020204" pitchFamily="34" charset="0"/>
              </a:rPr>
              <a:t>, S. (2021). Predicting the price of crude oil and its fluctuations using computational econometrics: deep learning, LSTM, and convolutional neural networks. </a:t>
            </a:r>
            <a:r>
              <a:rPr lang="en-US" b="0" i="1" dirty="0">
                <a:solidFill>
                  <a:srgbClr val="222222"/>
                </a:solidFill>
                <a:effectLst/>
                <a:latin typeface="Arial" panose="020B0604020202020204" pitchFamily="34" charset="0"/>
              </a:rPr>
              <a:t>Econometric Research in Finance</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6</a:t>
            </a:r>
            <a:r>
              <a:rPr lang="en-US" b="0" i="0" dirty="0">
                <a:solidFill>
                  <a:srgbClr val="222222"/>
                </a:solidFill>
                <a:effectLst/>
                <a:latin typeface="Arial" panose="020B0604020202020204" pitchFamily="34" charset="0"/>
              </a:rPr>
              <a:t>(2), 119-137.</a:t>
            </a:r>
            <a:endParaRPr lang="es-BO" dirty="0"/>
          </a:p>
        </p:txBody>
      </p:sp>
    </p:spTree>
    <p:extLst>
      <p:ext uri="{BB962C8B-B14F-4D97-AF65-F5344CB8AC3E}">
        <p14:creationId xmlns:p14="http://schemas.microsoft.com/office/powerpoint/2010/main" val="2641176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21B1-BD3B-1EA6-AA27-4CF6EE6A1836}"/>
              </a:ext>
            </a:extLst>
          </p:cNvPr>
          <p:cNvSpPr>
            <a:spLocks noGrp="1"/>
          </p:cNvSpPr>
          <p:nvPr>
            <p:ph type="title"/>
          </p:nvPr>
        </p:nvSpPr>
        <p:spPr/>
        <p:txBody>
          <a:bodyPr/>
          <a:lstStyle/>
          <a:p>
            <a:r>
              <a:rPr lang="es-BO" dirty="0"/>
              <a:t>Teorema </a:t>
            </a:r>
            <a:r>
              <a:rPr lang="es-BO" dirty="0" err="1"/>
              <a:t>Cybenko</a:t>
            </a:r>
            <a:endParaRPr lang="es-BO" dirty="0"/>
          </a:p>
        </p:txBody>
      </p:sp>
      <p:sp>
        <p:nvSpPr>
          <p:cNvPr id="4" name="TextBox 3">
            <a:extLst>
              <a:ext uri="{FF2B5EF4-FFF2-40B4-BE49-F238E27FC236}">
                <a16:creationId xmlns:a16="http://schemas.microsoft.com/office/drawing/2014/main" id="{C282F29C-6F52-227E-7473-DBEC0136F48C}"/>
              </a:ext>
            </a:extLst>
          </p:cNvPr>
          <p:cNvSpPr txBox="1"/>
          <p:nvPr/>
        </p:nvSpPr>
        <p:spPr>
          <a:xfrm>
            <a:off x="896751" y="1690688"/>
            <a:ext cx="6097604" cy="4247317"/>
          </a:xfrm>
          <a:prstGeom prst="rect">
            <a:avLst/>
          </a:prstGeom>
          <a:noFill/>
        </p:spPr>
        <p:txBody>
          <a:bodyPr wrap="square">
            <a:spAutoFit/>
          </a:bodyPr>
          <a:lstStyle/>
          <a:p>
            <a:r>
              <a:rPr lang="es-BO" b="1" dirty="0"/>
              <a:t>Teorema de Aproximación Universal para redes neuronales: </a:t>
            </a:r>
            <a:r>
              <a:rPr lang="es-BO" dirty="0"/>
              <a:t>una red neuronal </a:t>
            </a:r>
            <a:r>
              <a:rPr lang="es-BO" dirty="0" err="1"/>
              <a:t>feedforward</a:t>
            </a:r>
            <a:r>
              <a:rPr lang="es-BO" dirty="0"/>
              <a:t> con una sola capa oculta que contiene un número finito de neuronas (nodos) puede aproximar </a:t>
            </a:r>
            <a:r>
              <a:rPr lang="es-BO" i="1" dirty="0"/>
              <a:t>cualquier función continua </a:t>
            </a:r>
            <a:r>
              <a:rPr lang="es-BO" dirty="0"/>
              <a:t>con precisión arbitraria, siempre que la red tenga suficientes neuronas ocultas.</a:t>
            </a:r>
          </a:p>
          <a:p>
            <a:endParaRPr lang="es-BO" dirty="0"/>
          </a:p>
          <a:p>
            <a:pPr marL="285750" indent="-285750">
              <a:buFont typeface="Arial" panose="020B0604020202020204" pitchFamily="34" charset="0"/>
              <a:buChar char="•"/>
            </a:pPr>
            <a:r>
              <a:rPr lang="es-BO" dirty="0"/>
              <a:t>Aproximador  universal de funciones, por complejas que sean, siempre que sean continuas.</a:t>
            </a:r>
          </a:p>
          <a:p>
            <a:r>
              <a:rPr lang="es-BO" dirty="0"/>
              <a:t> </a:t>
            </a:r>
          </a:p>
          <a:p>
            <a:pPr marL="285750" indent="-285750">
              <a:buFont typeface="Arial" panose="020B0604020202020204" pitchFamily="34" charset="0"/>
              <a:buChar char="•"/>
            </a:pPr>
            <a:r>
              <a:rPr lang="es-BO" dirty="0"/>
              <a:t>El teorema no especifica cuántas neuronas se necesitan para una función específica o un nivel de precisión; simplemente establece que la capacidad existe teóricamente.</a:t>
            </a:r>
          </a:p>
          <a:p>
            <a:endParaRPr lang="es-BO" dirty="0"/>
          </a:p>
          <a:p>
            <a:r>
              <a:rPr lang="es-BO" dirty="0"/>
              <a:t>Múltiples capas ocultas pueden aprender de manera más eficiente (</a:t>
            </a:r>
            <a:r>
              <a:rPr lang="es-BO" dirty="0" err="1"/>
              <a:t>Hornik</a:t>
            </a:r>
            <a:r>
              <a:rPr lang="es-BO" dirty="0"/>
              <a:t>, 1991).</a:t>
            </a:r>
          </a:p>
        </p:txBody>
      </p:sp>
      <p:sp>
        <p:nvSpPr>
          <p:cNvPr id="6" name="TextBox 5">
            <a:extLst>
              <a:ext uri="{FF2B5EF4-FFF2-40B4-BE49-F238E27FC236}">
                <a16:creationId xmlns:a16="http://schemas.microsoft.com/office/drawing/2014/main" id="{38F37187-DF16-5846-2FC6-03A51094A029}"/>
              </a:ext>
            </a:extLst>
          </p:cNvPr>
          <p:cNvSpPr txBox="1"/>
          <p:nvPr/>
        </p:nvSpPr>
        <p:spPr>
          <a:xfrm>
            <a:off x="7469203" y="587019"/>
            <a:ext cx="4398746" cy="2585323"/>
          </a:xfrm>
          <a:prstGeom prst="rect">
            <a:avLst/>
          </a:prstGeom>
          <a:noFill/>
        </p:spPr>
        <p:txBody>
          <a:bodyPr wrap="square">
            <a:spAutoFit/>
          </a:bodyPr>
          <a:lstStyle/>
          <a:p>
            <a:r>
              <a:rPr lang="en-US" b="0" i="0" dirty="0" err="1">
                <a:solidFill>
                  <a:srgbClr val="222222"/>
                </a:solidFill>
                <a:effectLst/>
                <a:latin typeface="Arial" panose="020B0604020202020204" pitchFamily="34" charset="0"/>
              </a:rPr>
              <a:t>Cybenko</a:t>
            </a:r>
            <a:r>
              <a:rPr lang="en-US" b="0" i="0" dirty="0">
                <a:solidFill>
                  <a:srgbClr val="222222"/>
                </a:solidFill>
                <a:effectLst/>
                <a:latin typeface="Arial" panose="020B0604020202020204" pitchFamily="34" charset="0"/>
              </a:rPr>
              <a:t>, G. (1989). Approximation by superpositions of a sigmoidal function. </a:t>
            </a:r>
            <a:r>
              <a:rPr lang="en-US" b="0" i="1" dirty="0">
                <a:solidFill>
                  <a:srgbClr val="222222"/>
                </a:solidFill>
                <a:effectLst/>
                <a:latin typeface="Arial" panose="020B0604020202020204" pitchFamily="34" charset="0"/>
              </a:rPr>
              <a:t>Mathematics of control, signals and systems</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2</a:t>
            </a:r>
            <a:r>
              <a:rPr lang="en-US" b="0" i="0" dirty="0">
                <a:solidFill>
                  <a:srgbClr val="222222"/>
                </a:solidFill>
                <a:effectLst/>
                <a:latin typeface="Arial" panose="020B0604020202020204" pitchFamily="34" charset="0"/>
              </a:rPr>
              <a:t>(4), 303-314.</a:t>
            </a:r>
          </a:p>
          <a:p>
            <a:endParaRPr lang="en-US" dirty="0">
              <a:solidFill>
                <a:srgbClr val="222222"/>
              </a:solidFill>
              <a:latin typeface="Arial" panose="020B0604020202020204" pitchFamily="34" charset="0"/>
            </a:endParaRPr>
          </a:p>
          <a:p>
            <a:r>
              <a:rPr lang="en-US" b="0" i="0" dirty="0" err="1">
                <a:solidFill>
                  <a:srgbClr val="222222"/>
                </a:solidFill>
                <a:effectLst/>
                <a:latin typeface="Arial" panose="020B0604020202020204" pitchFamily="34" charset="0"/>
              </a:rPr>
              <a:t>Hornik</a:t>
            </a:r>
            <a:r>
              <a:rPr lang="en-US" b="0" i="0" dirty="0">
                <a:solidFill>
                  <a:srgbClr val="222222"/>
                </a:solidFill>
                <a:effectLst/>
                <a:latin typeface="Arial" panose="020B0604020202020204" pitchFamily="34" charset="0"/>
              </a:rPr>
              <a:t>, K. (1991). Approximation capabilities of multilayer feedforward networks. </a:t>
            </a:r>
            <a:r>
              <a:rPr lang="en-US" b="0" i="1" dirty="0">
                <a:solidFill>
                  <a:srgbClr val="222222"/>
                </a:solidFill>
                <a:effectLst/>
                <a:latin typeface="Arial" panose="020B0604020202020204" pitchFamily="34" charset="0"/>
              </a:rPr>
              <a:t>Neural networks</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4</a:t>
            </a:r>
            <a:r>
              <a:rPr lang="en-US" b="0" i="0" dirty="0">
                <a:solidFill>
                  <a:srgbClr val="222222"/>
                </a:solidFill>
                <a:effectLst/>
                <a:latin typeface="Arial" panose="020B0604020202020204" pitchFamily="34" charset="0"/>
              </a:rPr>
              <a:t>(2), 251-257.</a:t>
            </a:r>
            <a:endParaRPr lang="es-BO" dirty="0"/>
          </a:p>
        </p:txBody>
      </p:sp>
      <p:pic>
        <p:nvPicPr>
          <p:cNvPr id="8" name="Picture 7">
            <a:extLst>
              <a:ext uri="{FF2B5EF4-FFF2-40B4-BE49-F238E27FC236}">
                <a16:creationId xmlns:a16="http://schemas.microsoft.com/office/drawing/2014/main" id="{572528E7-74E3-3263-BEB2-97E10B63A7DC}"/>
              </a:ext>
            </a:extLst>
          </p:cNvPr>
          <p:cNvPicPr>
            <a:picLocks noChangeAspect="1"/>
          </p:cNvPicPr>
          <p:nvPr/>
        </p:nvPicPr>
        <p:blipFill rotWithShape="1">
          <a:blip r:embed="rId2"/>
          <a:srcRect t="12399"/>
          <a:stretch/>
        </p:blipFill>
        <p:spPr>
          <a:xfrm>
            <a:off x="7052906" y="3295039"/>
            <a:ext cx="4675697" cy="3070777"/>
          </a:xfrm>
          <a:prstGeom prst="rect">
            <a:avLst/>
          </a:prstGeom>
        </p:spPr>
      </p:pic>
    </p:spTree>
    <p:extLst>
      <p:ext uri="{BB962C8B-B14F-4D97-AF65-F5344CB8AC3E}">
        <p14:creationId xmlns:p14="http://schemas.microsoft.com/office/powerpoint/2010/main" val="1935787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B53B-B91F-0D02-45D7-B3394CF384C3}"/>
              </a:ext>
            </a:extLst>
          </p:cNvPr>
          <p:cNvSpPr>
            <a:spLocks noGrp="1"/>
          </p:cNvSpPr>
          <p:nvPr>
            <p:ph type="title"/>
          </p:nvPr>
        </p:nvSpPr>
        <p:spPr>
          <a:xfrm>
            <a:off x="838200" y="365125"/>
            <a:ext cx="10515600" cy="2058761"/>
          </a:xfrm>
        </p:spPr>
        <p:txBody>
          <a:bodyPr>
            <a:normAutofit/>
          </a:bodyPr>
          <a:lstStyle/>
          <a:p>
            <a:r>
              <a:rPr lang="es-BO" sz="4800" dirty="0"/>
              <a:t>Preguntas, comentarios, sugerencias</a:t>
            </a:r>
            <a:br>
              <a:rPr lang="es-BO" sz="4800" dirty="0"/>
            </a:br>
            <a:r>
              <a:rPr lang="es-BO" sz="4800" dirty="0"/>
              <a:t>¿Qué les interesa de la AI?</a:t>
            </a:r>
          </a:p>
        </p:txBody>
      </p:sp>
      <p:sp>
        <p:nvSpPr>
          <p:cNvPr id="3" name="TextBox 2">
            <a:extLst>
              <a:ext uri="{FF2B5EF4-FFF2-40B4-BE49-F238E27FC236}">
                <a16:creationId xmlns:a16="http://schemas.microsoft.com/office/drawing/2014/main" id="{FA95B827-3783-B581-D2FA-3F01286EBBBF}"/>
              </a:ext>
            </a:extLst>
          </p:cNvPr>
          <p:cNvSpPr txBox="1"/>
          <p:nvPr/>
        </p:nvSpPr>
        <p:spPr>
          <a:xfrm>
            <a:off x="1780215" y="2598003"/>
            <a:ext cx="7199086" cy="830997"/>
          </a:xfrm>
          <a:prstGeom prst="rect">
            <a:avLst/>
          </a:prstGeom>
          <a:noFill/>
        </p:spPr>
        <p:txBody>
          <a:bodyPr wrap="square" rtlCol="0">
            <a:spAutoFit/>
          </a:bodyPr>
          <a:lstStyle/>
          <a:p>
            <a:r>
              <a:rPr lang="es-BO" sz="4800" dirty="0"/>
              <a:t>gonzalesmartinez@nidi.nl</a:t>
            </a:r>
          </a:p>
        </p:txBody>
      </p:sp>
      <p:sp>
        <p:nvSpPr>
          <p:cNvPr id="4" name="Title 1">
            <a:extLst>
              <a:ext uri="{FF2B5EF4-FFF2-40B4-BE49-F238E27FC236}">
                <a16:creationId xmlns:a16="http://schemas.microsoft.com/office/drawing/2014/main" id="{1CBE1011-FA1E-C26E-531E-67B1B3644DE1}"/>
              </a:ext>
            </a:extLst>
          </p:cNvPr>
          <p:cNvSpPr txBox="1">
            <a:spLocks/>
          </p:cNvSpPr>
          <p:nvPr/>
        </p:nvSpPr>
        <p:spPr>
          <a:xfrm>
            <a:off x="838200" y="3404734"/>
            <a:ext cx="10515600" cy="20587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Impact" panose="020B0806030902050204" pitchFamily="34" charset="0"/>
                <a:ea typeface="+mj-ea"/>
                <a:cs typeface="+mj-cs"/>
              </a:defRPr>
            </a:lvl1pPr>
          </a:lstStyle>
          <a:p>
            <a:r>
              <a:rPr lang="es-BO" sz="4800" dirty="0"/>
              <a:t>Material:</a:t>
            </a:r>
          </a:p>
          <a:p>
            <a:r>
              <a:rPr lang="es-BO" sz="4800" dirty="0">
                <a:hlinkClick r:id="rId2"/>
              </a:rPr>
              <a:t>https://github.com/rogon666/AIAEF</a:t>
            </a:r>
            <a:r>
              <a:rPr lang="es-BO" sz="4800" dirty="0"/>
              <a:t> </a:t>
            </a:r>
          </a:p>
        </p:txBody>
      </p:sp>
    </p:spTree>
    <p:extLst>
      <p:ext uri="{BB962C8B-B14F-4D97-AF65-F5344CB8AC3E}">
        <p14:creationId xmlns:p14="http://schemas.microsoft.com/office/powerpoint/2010/main" val="3594166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4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BAFD3DF-FE10-A34F-F540-B18771DF5700}"/>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R.M. Gonzales Martinez</a:t>
            </a:r>
          </a:p>
        </p:txBody>
      </p:sp>
      <p:cxnSp>
        <p:nvCxnSpPr>
          <p:cNvPr id="1043" name="Straight Connector 104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AFA6CF-A1CD-567C-DE38-C30B03334960}"/>
              </a:ext>
            </a:extLst>
          </p:cNvPr>
          <p:cNvSpPr>
            <a:spLocks noGrp="1"/>
          </p:cNvSpPr>
          <p:nvPr>
            <p:ph idx="1"/>
          </p:nvPr>
        </p:nvSpPr>
        <p:spPr>
          <a:xfrm>
            <a:off x="1295400" y="2288833"/>
            <a:ext cx="4800600" cy="3711571"/>
          </a:xfrm>
        </p:spPr>
        <p:txBody>
          <a:bodyPr>
            <a:normAutofit/>
          </a:bodyPr>
          <a:lstStyle/>
          <a:p>
            <a:pPr marL="285750" indent="-285750">
              <a:buNone/>
            </a:pPr>
            <a:r>
              <a:rPr lang="es-ES" sz="1300" b="1" dirty="0">
                <a:solidFill>
                  <a:schemeClr val="bg1"/>
                </a:solidFill>
              </a:rPr>
              <a:t>Publicaciones seleccionadas:</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How</a:t>
            </a:r>
            <a:r>
              <a:rPr lang="es-ES" sz="1300" dirty="0">
                <a:solidFill>
                  <a:schemeClr val="bg1"/>
                </a:solidFill>
              </a:rPr>
              <a:t> </a:t>
            </a:r>
            <a:r>
              <a:rPr lang="es-ES" sz="1300" dirty="0" err="1">
                <a:solidFill>
                  <a:schemeClr val="bg1"/>
                </a:solidFill>
              </a:rPr>
              <a:t>good</a:t>
            </a:r>
            <a:r>
              <a:rPr lang="es-ES" sz="1300" dirty="0">
                <a:solidFill>
                  <a:schemeClr val="bg1"/>
                </a:solidFill>
              </a:rPr>
              <a:t> </a:t>
            </a:r>
            <a:r>
              <a:rPr lang="es-ES" sz="1300" dirty="0" err="1">
                <a:solidFill>
                  <a:schemeClr val="bg1"/>
                </a:solidFill>
              </a:rPr>
              <a:t>is</a:t>
            </a:r>
            <a:r>
              <a:rPr lang="es-ES" sz="1300" dirty="0">
                <a:solidFill>
                  <a:schemeClr val="bg1"/>
                </a:solidFill>
              </a:rPr>
              <a:t> </a:t>
            </a:r>
            <a:r>
              <a:rPr lang="es-ES" sz="1300" dirty="0" err="1">
                <a:solidFill>
                  <a:schemeClr val="bg1"/>
                </a:solidFill>
              </a:rPr>
              <a:t>good</a:t>
            </a:r>
            <a:r>
              <a:rPr lang="es-ES" sz="1300" dirty="0">
                <a:solidFill>
                  <a:schemeClr val="bg1"/>
                </a:solidFill>
              </a:rPr>
              <a:t>? </a:t>
            </a:r>
            <a:r>
              <a:rPr lang="es-ES" sz="1300" dirty="0" err="1">
                <a:solidFill>
                  <a:schemeClr val="bg1"/>
                </a:solidFill>
              </a:rPr>
              <a:t>Bayesian</a:t>
            </a:r>
            <a:r>
              <a:rPr lang="es-ES" sz="1300" dirty="0">
                <a:solidFill>
                  <a:schemeClr val="bg1"/>
                </a:solidFill>
              </a:rPr>
              <a:t> machine-</a:t>
            </a:r>
            <a:r>
              <a:rPr lang="es-ES" sz="1300" dirty="0" err="1">
                <a:solidFill>
                  <a:schemeClr val="bg1"/>
                </a:solidFill>
              </a:rPr>
              <a:t>learning</a:t>
            </a:r>
            <a:r>
              <a:rPr lang="es-ES" sz="1300" dirty="0">
                <a:solidFill>
                  <a:schemeClr val="bg1"/>
                </a:solidFill>
              </a:rPr>
              <a:t> </a:t>
            </a:r>
            <a:r>
              <a:rPr lang="es-ES" sz="1300" dirty="0" err="1">
                <a:solidFill>
                  <a:schemeClr val="bg1"/>
                </a:solidFill>
              </a:rPr>
              <a:t>estimation</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probabilistic</a:t>
            </a:r>
            <a:r>
              <a:rPr lang="es-ES" sz="1300" dirty="0">
                <a:solidFill>
                  <a:schemeClr val="bg1"/>
                </a:solidFill>
              </a:rPr>
              <a:t> </a:t>
            </a:r>
            <a:r>
              <a:rPr lang="es-ES" sz="1300" dirty="0" err="1">
                <a:solidFill>
                  <a:schemeClr val="bg1"/>
                </a:solidFill>
              </a:rPr>
              <a:t>benchmarks</a:t>
            </a:r>
            <a:r>
              <a:rPr lang="es-ES" sz="1300" dirty="0">
                <a:solidFill>
                  <a:schemeClr val="bg1"/>
                </a:solidFill>
              </a:rPr>
              <a:t> in </a:t>
            </a:r>
            <a:r>
              <a:rPr lang="es-ES" sz="1300" dirty="0" err="1">
                <a:solidFill>
                  <a:schemeClr val="bg1"/>
                </a:solidFill>
              </a:rPr>
              <a:t>noisy</a:t>
            </a:r>
            <a:r>
              <a:rPr lang="es-ES" sz="1300" dirty="0">
                <a:solidFill>
                  <a:schemeClr val="bg1"/>
                </a:solidFill>
              </a:rPr>
              <a:t> </a:t>
            </a:r>
            <a:r>
              <a:rPr lang="es-ES" sz="1300" dirty="0" err="1">
                <a:solidFill>
                  <a:schemeClr val="bg1"/>
                </a:solidFill>
              </a:rPr>
              <a:t>datasets</a:t>
            </a:r>
            <a:r>
              <a:rPr lang="es-ES" sz="1300" dirty="0">
                <a:solidFill>
                  <a:schemeClr val="bg1"/>
                </a:solidFill>
              </a:rPr>
              <a:t> and </a:t>
            </a:r>
            <a:r>
              <a:rPr lang="es-ES" sz="1300" dirty="0" err="1">
                <a:solidFill>
                  <a:schemeClr val="bg1"/>
                </a:solidFill>
              </a:rPr>
              <a:t>an</a:t>
            </a:r>
            <a:r>
              <a:rPr lang="es-ES" sz="1300" dirty="0">
                <a:solidFill>
                  <a:schemeClr val="bg1"/>
                </a:solidFill>
              </a:rPr>
              <a:t> </a:t>
            </a:r>
            <a:r>
              <a:rPr lang="es-ES" sz="1300" dirty="0" err="1">
                <a:solidFill>
                  <a:schemeClr val="bg1"/>
                </a:solidFill>
              </a:rPr>
              <a:t>application</a:t>
            </a:r>
            <a:r>
              <a:rPr lang="es-ES" sz="1300" dirty="0">
                <a:solidFill>
                  <a:schemeClr val="bg1"/>
                </a:solidFill>
              </a:rPr>
              <a:t> </a:t>
            </a:r>
            <a:r>
              <a:rPr lang="es-ES" sz="1300" dirty="0" err="1">
                <a:solidFill>
                  <a:schemeClr val="bg1"/>
                </a:solidFill>
              </a:rPr>
              <a:t>to</a:t>
            </a:r>
            <a:r>
              <a:rPr lang="es-ES" sz="1300" dirty="0">
                <a:solidFill>
                  <a:schemeClr val="bg1"/>
                </a:solidFill>
              </a:rPr>
              <a:t> </a:t>
            </a:r>
            <a:r>
              <a:rPr lang="es-ES" sz="1300" dirty="0" err="1">
                <a:solidFill>
                  <a:schemeClr val="bg1"/>
                </a:solidFill>
              </a:rPr>
              <a:t>nanofinance</a:t>
            </a:r>
            <a:r>
              <a:rPr lang="es-ES" sz="1300" dirty="0">
                <a:solidFill>
                  <a:schemeClr val="bg1"/>
                </a:solidFill>
              </a:rPr>
              <a:t>+. </a:t>
            </a:r>
            <a:r>
              <a:rPr lang="es-ES" sz="1300" dirty="0" err="1">
                <a:solidFill>
                  <a:schemeClr val="bg1"/>
                </a:solidFill>
              </a:rPr>
              <a:t>Systems</a:t>
            </a:r>
            <a:r>
              <a:rPr lang="es-ES" sz="1300" dirty="0">
                <a:solidFill>
                  <a:schemeClr val="bg1"/>
                </a:solidFill>
              </a:rPr>
              <a:t> and </a:t>
            </a:r>
            <a:r>
              <a:rPr lang="es-ES" sz="1300" dirty="0" err="1">
                <a:solidFill>
                  <a:schemeClr val="bg1"/>
                </a:solidFill>
              </a:rPr>
              <a:t>Soft</a:t>
            </a:r>
            <a:r>
              <a:rPr lang="es-ES" sz="1300" dirty="0">
                <a:solidFill>
                  <a:schemeClr val="bg1"/>
                </a:solidFill>
              </a:rPr>
              <a:t> Computing 4: 200036.</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Bifurcations</a:t>
            </a:r>
            <a:r>
              <a:rPr lang="es-ES" sz="1300" dirty="0">
                <a:solidFill>
                  <a:schemeClr val="bg1"/>
                </a:solidFill>
              </a:rPr>
              <a:t> in </a:t>
            </a:r>
            <a:r>
              <a:rPr lang="es-ES" sz="1300" dirty="0" err="1">
                <a:solidFill>
                  <a:schemeClr val="bg1"/>
                </a:solidFill>
              </a:rPr>
              <a:t>business</a:t>
            </a:r>
            <a:r>
              <a:rPr lang="es-ES" sz="1300" dirty="0">
                <a:solidFill>
                  <a:schemeClr val="bg1"/>
                </a:solidFill>
              </a:rPr>
              <a:t> </a:t>
            </a:r>
            <a:r>
              <a:rPr lang="es-ES" sz="1300" dirty="0" err="1">
                <a:solidFill>
                  <a:schemeClr val="bg1"/>
                </a:solidFill>
              </a:rPr>
              <a:t>profitability</a:t>
            </a:r>
            <a:r>
              <a:rPr lang="es-ES" sz="1300" dirty="0">
                <a:solidFill>
                  <a:schemeClr val="bg1"/>
                </a:solidFill>
              </a:rPr>
              <a:t>: </a:t>
            </a:r>
            <a:r>
              <a:rPr lang="es-ES" sz="1300" dirty="0" err="1">
                <a:solidFill>
                  <a:schemeClr val="bg1"/>
                </a:solidFill>
              </a:rPr>
              <a:t>An</a:t>
            </a:r>
            <a:r>
              <a:rPr lang="es-ES" sz="1300" dirty="0">
                <a:solidFill>
                  <a:schemeClr val="bg1"/>
                </a:solidFill>
              </a:rPr>
              <a:t> </a:t>
            </a:r>
            <a:r>
              <a:rPr lang="es-ES" sz="1300" dirty="0" err="1">
                <a:solidFill>
                  <a:schemeClr val="bg1"/>
                </a:solidFill>
              </a:rPr>
              <a:t>agent-based</a:t>
            </a:r>
            <a:r>
              <a:rPr lang="es-ES" sz="1300" dirty="0">
                <a:solidFill>
                  <a:schemeClr val="bg1"/>
                </a:solidFill>
              </a:rPr>
              <a:t> </a:t>
            </a:r>
            <a:r>
              <a:rPr lang="es-ES" sz="1300" dirty="0" err="1">
                <a:solidFill>
                  <a:schemeClr val="bg1"/>
                </a:solidFill>
              </a:rPr>
              <a:t>simulation</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homophily</a:t>
            </a:r>
            <a:r>
              <a:rPr lang="es-ES" sz="1300" dirty="0">
                <a:solidFill>
                  <a:schemeClr val="bg1"/>
                </a:solidFill>
              </a:rPr>
              <a:t> in </a:t>
            </a:r>
            <a:r>
              <a:rPr lang="es-ES" sz="1300" dirty="0" err="1">
                <a:solidFill>
                  <a:schemeClr val="bg1"/>
                </a:solidFill>
              </a:rPr>
              <a:t>self-financing</a:t>
            </a:r>
            <a:r>
              <a:rPr lang="es-ES" sz="1300" dirty="0">
                <a:solidFill>
                  <a:schemeClr val="bg1"/>
                </a:solidFill>
              </a:rPr>
              <a:t> </a:t>
            </a:r>
            <a:r>
              <a:rPr lang="es-ES" sz="1300" dirty="0" err="1">
                <a:solidFill>
                  <a:schemeClr val="bg1"/>
                </a:solidFill>
              </a:rPr>
              <a:t>groups</a:t>
            </a:r>
            <a:r>
              <a:rPr lang="es-ES" sz="1300" dirty="0">
                <a:solidFill>
                  <a:schemeClr val="bg1"/>
                </a:solidFill>
              </a:rPr>
              <a:t>. </a:t>
            </a:r>
            <a:r>
              <a:rPr lang="es-ES" sz="1300" dirty="0" err="1">
                <a:solidFill>
                  <a:schemeClr val="bg1"/>
                </a:solidFill>
              </a:rPr>
              <a:t>Journal</a:t>
            </a:r>
            <a:r>
              <a:rPr lang="es-ES" sz="1300" dirty="0">
                <a:solidFill>
                  <a:schemeClr val="bg1"/>
                </a:solidFill>
              </a:rPr>
              <a:t> </a:t>
            </a:r>
            <a:r>
              <a:rPr lang="es-ES" sz="1300" dirty="0" err="1">
                <a:solidFill>
                  <a:schemeClr val="bg1"/>
                </a:solidFill>
              </a:rPr>
              <a:t>of</a:t>
            </a:r>
            <a:r>
              <a:rPr lang="es-ES" sz="1300" dirty="0">
                <a:solidFill>
                  <a:schemeClr val="bg1"/>
                </a:solidFill>
              </a:rPr>
              <a:t> Business </a:t>
            </a:r>
            <a:r>
              <a:rPr lang="es-ES" sz="1300" dirty="0" err="1">
                <a:solidFill>
                  <a:schemeClr val="bg1"/>
                </a:solidFill>
              </a:rPr>
              <a:t>Research</a:t>
            </a:r>
            <a:r>
              <a:rPr lang="es-ES" sz="1300" dirty="0">
                <a:solidFill>
                  <a:schemeClr val="bg1"/>
                </a:solidFill>
              </a:rPr>
              <a:t> 129: 495-514.</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Which</a:t>
            </a:r>
            <a:r>
              <a:rPr lang="es-ES" sz="1300" dirty="0">
                <a:solidFill>
                  <a:schemeClr val="bg1"/>
                </a:solidFill>
              </a:rPr>
              <a:t> social </a:t>
            </a:r>
            <a:r>
              <a:rPr lang="es-ES" sz="1300" dirty="0" err="1">
                <a:solidFill>
                  <a:schemeClr val="bg1"/>
                </a:solidFill>
              </a:rPr>
              <a:t>program</a:t>
            </a:r>
            <a:r>
              <a:rPr lang="es-ES" sz="1300" dirty="0">
                <a:solidFill>
                  <a:schemeClr val="bg1"/>
                </a:solidFill>
              </a:rPr>
              <a:t> </a:t>
            </a:r>
            <a:r>
              <a:rPr lang="es-ES" sz="1300" dirty="0" err="1">
                <a:solidFill>
                  <a:schemeClr val="bg1"/>
                </a:solidFill>
              </a:rPr>
              <a:t>supports</a:t>
            </a:r>
            <a:r>
              <a:rPr lang="es-ES" sz="1300" dirty="0">
                <a:solidFill>
                  <a:schemeClr val="bg1"/>
                </a:solidFill>
              </a:rPr>
              <a:t> </a:t>
            </a:r>
            <a:r>
              <a:rPr lang="es-ES" sz="1300" dirty="0" err="1">
                <a:solidFill>
                  <a:schemeClr val="bg1"/>
                </a:solidFill>
              </a:rPr>
              <a:t>sustainable</a:t>
            </a:r>
            <a:r>
              <a:rPr lang="es-ES" sz="1300" dirty="0">
                <a:solidFill>
                  <a:schemeClr val="bg1"/>
                </a:solidFill>
              </a:rPr>
              <a:t> </a:t>
            </a:r>
            <a:r>
              <a:rPr lang="es-ES" sz="1300" dirty="0" err="1">
                <a:solidFill>
                  <a:schemeClr val="bg1"/>
                </a:solidFill>
              </a:rPr>
              <a:t>grass-root</a:t>
            </a:r>
            <a:r>
              <a:rPr lang="es-ES" sz="1300" dirty="0">
                <a:solidFill>
                  <a:schemeClr val="bg1"/>
                </a:solidFill>
              </a:rPr>
              <a:t> </a:t>
            </a:r>
            <a:r>
              <a:rPr lang="es-ES" sz="1300" dirty="0" err="1">
                <a:solidFill>
                  <a:schemeClr val="bg1"/>
                </a:solidFill>
              </a:rPr>
              <a:t>finance</a:t>
            </a:r>
            <a:r>
              <a:rPr lang="es-ES" sz="1300" dirty="0">
                <a:solidFill>
                  <a:schemeClr val="bg1"/>
                </a:solidFill>
              </a:rPr>
              <a:t>? Machine-</a:t>
            </a:r>
            <a:r>
              <a:rPr lang="es-ES" sz="1300" dirty="0" err="1">
                <a:solidFill>
                  <a:schemeClr val="bg1"/>
                </a:solidFill>
              </a:rPr>
              <a:t>learning</a:t>
            </a:r>
            <a:r>
              <a:rPr lang="es-ES" sz="1300" dirty="0">
                <a:solidFill>
                  <a:schemeClr val="bg1"/>
                </a:solidFill>
              </a:rPr>
              <a:t> </a:t>
            </a:r>
            <a:r>
              <a:rPr lang="es-ES" sz="1300" dirty="0" err="1">
                <a:solidFill>
                  <a:schemeClr val="bg1"/>
                </a:solidFill>
              </a:rPr>
              <a:t>evidence</a:t>
            </a:r>
            <a:r>
              <a:rPr lang="es-ES" sz="1300" dirty="0">
                <a:solidFill>
                  <a:schemeClr val="bg1"/>
                </a:solidFill>
              </a:rPr>
              <a:t>. International </a:t>
            </a:r>
            <a:r>
              <a:rPr lang="es-ES" sz="1300" dirty="0" err="1">
                <a:solidFill>
                  <a:schemeClr val="bg1"/>
                </a:solidFill>
              </a:rPr>
              <a:t>Journal</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Sustainable</a:t>
            </a:r>
            <a:r>
              <a:rPr lang="es-ES" sz="1300" dirty="0">
                <a:solidFill>
                  <a:schemeClr val="bg1"/>
                </a:solidFill>
              </a:rPr>
              <a:t> </a:t>
            </a:r>
            <a:r>
              <a:rPr lang="es-ES" sz="1300" dirty="0" err="1">
                <a:solidFill>
                  <a:schemeClr val="bg1"/>
                </a:solidFill>
              </a:rPr>
              <a:t>Development</a:t>
            </a:r>
            <a:r>
              <a:rPr lang="es-ES" sz="1300" dirty="0">
                <a:solidFill>
                  <a:schemeClr val="bg1"/>
                </a:solidFill>
              </a:rPr>
              <a:t> &amp; </a:t>
            </a:r>
            <a:r>
              <a:rPr lang="es-ES" sz="1300" dirty="0" err="1">
                <a:solidFill>
                  <a:schemeClr val="bg1"/>
                </a:solidFill>
              </a:rPr>
              <a:t>World</a:t>
            </a:r>
            <a:r>
              <a:rPr lang="es-ES" sz="1300" dirty="0">
                <a:solidFill>
                  <a:schemeClr val="bg1"/>
                </a:solidFill>
              </a:rPr>
              <a:t> </a:t>
            </a:r>
            <a:r>
              <a:rPr lang="es-ES" sz="1300" dirty="0" err="1">
                <a:solidFill>
                  <a:schemeClr val="bg1"/>
                </a:solidFill>
              </a:rPr>
              <a:t>Ecology</a:t>
            </a:r>
            <a:r>
              <a:rPr lang="es-ES" sz="1300" dirty="0">
                <a:solidFill>
                  <a:schemeClr val="bg1"/>
                </a:solidFill>
              </a:rPr>
              <a:t> 27 (5): 389-395.</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Inflation</a:t>
            </a:r>
            <a:r>
              <a:rPr lang="es-ES" sz="1300" dirty="0">
                <a:solidFill>
                  <a:schemeClr val="bg1"/>
                </a:solidFill>
              </a:rPr>
              <a:t> shocks and </a:t>
            </a:r>
            <a:r>
              <a:rPr lang="es-ES" sz="1300" dirty="0" err="1">
                <a:solidFill>
                  <a:schemeClr val="bg1"/>
                </a:solidFill>
              </a:rPr>
              <a:t>income</a:t>
            </a:r>
            <a:r>
              <a:rPr lang="es-ES" sz="1300" dirty="0">
                <a:solidFill>
                  <a:schemeClr val="bg1"/>
                </a:solidFill>
              </a:rPr>
              <a:t> </a:t>
            </a:r>
            <a:r>
              <a:rPr lang="es-ES" sz="1300" dirty="0" err="1">
                <a:solidFill>
                  <a:schemeClr val="bg1"/>
                </a:solidFill>
              </a:rPr>
              <a:t>inequality</a:t>
            </a:r>
            <a:r>
              <a:rPr lang="es-ES" sz="1300" dirty="0">
                <a:solidFill>
                  <a:schemeClr val="bg1"/>
                </a:solidFill>
              </a:rPr>
              <a:t>: </a:t>
            </a:r>
            <a:r>
              <a:rPr lang="es-ES" sz="1300" dirty="0" err="1">
                <a:solidFill>
                  <a:schemeClr val="bg1"/>
                </a:solidFill>
              </a:rPr>
              <a:t>An</a:t>
            </a:r>
            <a:r>
              <a:rPr lang="es-ES" sz="1300" dirty="0">
                <a:solidFill>
                  <a:schemeClr val="bg1"/>
                </a:solidFill>
              </a:rPr>
              <a:t> </a:t>
            </a:r>
            <a:r>
              <a:rPr lang="es-ES" sz="1300" dirty="0" err="1">
                <a:solidFill>
                  <a:schemeClr val="bg1"/>
                </a:solidFill>
              </a:rPr>
              <a:t>analysis</a:t>
            </a:r>
            <a:r>
              <a:rPr lang="es-ES" sz="1300" dirty="0">
                <a:solidFill>
                  <a:schemeClr val="bg1"/>
                </a:solidFill>
              </a:rPr>
              <a:t> </a:t>
            </a:r>
            <a:r>
              <a:rPr lang="es-ES" sz="1300" dirty="0" err="1">
                <a:solidFill>
                  <a:schemeClr val="bg1"/>
                </a:solidFill>
              </a:rPr>
              <a:t>with</a:t>
            </a:r>
            <a:r>
              <a:rPr lang="es-ES" sz="1300" dirty="0">
                <a:solidFill>
                  <a:schemeClr val="bg1"/>
                </a:solidFill>
              </a:rPr>
              <a:t> </a:t>
            </a:r>
            <a:r>
              <a:rPr lang="es-ES" sz="1300" dirty="0" err="1">
                <a:solidFill>
                  <a:schemeClr val="bg1"/>
                </a:solidFill>
              </a:rPr>
              <a:t>genetic</a:t>
            </a:r>
            <a:r>
              <a:rPr lang="es-ES" sz="1300" dirty="0">
                <a:solidFill>
                  <a:schemeClr val="bg1"/>
                </a:solidFill>
              </a:rPr>
              <a:t> </a:t>
            </a:r>
            <a:r>
              <a:rPr lang="es-ES" sz="1300" dirty="0" err="1">
                <a:solidFill>
                  <a:schemeClr val="bg1"/>
                </a:solidFill>
              </a:rPr>
              <a:t>algorithms</a:t>
            </a:r>
            <a:r>
              <a:rPr lang="es-ES" sz="1300" dirty="0">
                <a:solidFill>
                  <a:schemeClr val="bg1"/>
                </a:solidFill>
              </a:rPr>
              <a:t> and </a:t>
            </a:r>
            <a:r>
              <a:rPr lang="es-ES" sz="1300" dirty="0" err="1">
                <a:solidFill>
                  <a:schemeClr val="bg1"/>
                </a:solidFill>
              </a:rPr>
              <a:t>Bayesian</a:t>
            </a:r>
            <a:r>
              <a:rPr lang="es-ES" sz="1300" dirty="0">
                <a:solidFill>
                  <a:schemeClr val="bg1"/>
                </a:solidFill>
              </a:rPr>
              <a:t> </a:t>
            </a:r>
            <a:r>
              <a:rPr lang="es-ES" sz="1300" dirty="0" err="1">
                <a:solidFill>
                  <a:schemeClr val="bg1"/>
                </a:solidFill>
              </a:rPr>
              <a:t>quantile</a:t>
            </a:r>
            <a:r>
              <a:rPr lang="es-ES" sz="1300" dirty="0">
                <a:solidFill>
                  <a:schemeClr val="bg1"/>
                </a:solidFill>
              </a:rPr>
              <a:t> </a:t>
            </a:r>
            <a:r>
              <a:rPr lang="es-ES" sz="1300" dirty="0" err="1">
                <a:solidFill>
                  <a:schemeClr val="bg1"/>
                </a:solidFill>
              </a:rPr>
              <a:t>regressions</a:t>
            </a:r>
            <a:r>
              <a:rPr lang="es-ES" sz="1300" dirty="0">
                <a:solidFill>
                  <a:schemeClr val="bg1"/>
                </a:solidFill>
              </a:rPr>
              <a:t>. </a:t>
            </a:r>
            <a:r>
              <a:rPr lang="es-ES" sz="1300" dirty="0" err="1">
                <a:solidFill>
                  <a:schemeClr val="bg1"/>
                </a:solidFill>
              </a:rPr>
              <a:t>African</a:t>
            </a:r>
            <a:r>
              <a:rPr lang="es-ES" sz="1300" dirty="0">
                <a:solidFill>
                  <a:schemeClr val="bg1"/>
                </a:solidFill>
              </a:rPr>
              <a:t> </a:t>
            </a:r>
            <a:r>
              <a:rPr lang="es-ES" sz="1300" dirty="0" err="1">
                <a:solidFill>
                  <a:schemeClr val="bg1"/>
                </a:solidFill>
              </a:rPr>
              <a:t>Journal</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Economic</a:t>
            </a:r>
            <a:r>
              <a:rPr lang="es-ES" sz="1300" dirty="0">
                <a:solidFill>
                  <a:schemeClr val="bg1"/>
                </a:solidFill>
              </a:rPr>
              <a:t> and Management </a:t>
            </a:r>
            <a:r>
              <a:rPr lang="es-ES" sz="1300" dirty="0" err="1">
                <a:solidFill>
                  <a:schemeClr val="bg1"/>
                </a:solidFill>
              </a:rPr>
              <a:t>Studies</a:t>
            </a:r>
            <a:r>
              <a:rPr lang="es-ES" sz="1300" dirty="0">
                <a:solidFill>
                  <a:schemeClr val="bg1"/>
                </a:solidFill>
              </a:rPr>
              <a:t> 10 (2): 226-240.</a:t>
            </a:r>
          </a:p>
          <a:p>
            <a:pPr marL="285750" lvl="1" indent="-285750">
              <a:spcBef>
                <a:spcPts val="0"/>
              </a:spcBef>
              <a:spcAft>
                <a:spcPts val="600"/>
              </a:spcAft>
              <a:buFont typeface="Courier New" panose="02070309020205020404" pitchFamily="49" charset="0"/>
              <a:buChar char="o"/>
            </a:pPr>
            <a:r>
              <a:rPr lang="es-ES" sz="1300" dirty="0" err="1">
                <a:solidFill>
                  <a:schemeClr val="bg1"/>
                </a:solidFill>
              </a:rPr>
              <a:t>Balancing</a:t>
            </a:r>
            <a:r>
              <a:rPr lang="es-ES" sz="1300" dirty="0">
                <a:solidFill>
                  <a:schemeClr val="bg1"/>
                </a:solidFill>
              </a:rPr>
              <a:t> input-output tables </a:t>
            </a:r>
            <a:r>
              <a:rPr lang="es-ES" sz="1300" dirty="0" err="1">
                <a:solidFill>
                  <a:schemeClr val="bg1"/>
                </a:solidFill>
              </a:rPr>
              <a:t>with</a:t>
            </a:r>
            <a:r>
              <a:rPr lang="es-ES" sz="1300" dirty="0">
                <a:solidFill>
                  <a:schemeClr val="bg1"/>
                </a:solidFill>
              </a:rPr>
              <a:t> </a:t>
            </a:r>
            <a:r>
              <a:rPr lang="es-ES" sz="1300" dirty="0" err="1">
                <a:solidFill>
                  <a:schemeClr val="bg1"/>
                </a:solidFill>
              </a:rPr>
              <a:t>Bayesian</a:t>
            </a:r>
            <a:r>
              <a:rPr lang="es-ES" sz="1300" dirty="0">
                <a:solidFill>
                  <a:schemeClr val="bg1"/>
                </a:solidFill>
              </a:rPr>
              <a:t> </a:t>
            </a:r>
            <a:r>
              <a:rPr lang="es-ES" sz="1300" dirty="0" err="1">
                <a:solidFill>
                  <a:schemeClr val="bg1"/>
                </a:solidFill>
              </a:rPr>
              <a:t>slave-raiding</a:t>
            </a:r>
            <a:r>
              <a:rPr lang="es-ES" sz="1300" dirty="0">
                <a:solidFill>
                  <a:schemeClr val="bg1"/>
                </a:solidFill>
              </a:rPr>
              <a:t> </a:t>
            </a:r>
            <a:r>
              <a:rPr lang="es-ES" sz="1300" dirty="0" err="1">
                <a:solidFill>
                  <a:schemeClr val="bg1"/>
                </a:solidFill>
              </a:rPr>
              <a:t>ants</a:t>
            </a:r>
            <a:r>
              <a:rPr lang="es-ES" sz="1300" dirty="0">
                <a:solidFill>
                  <a:schemeClr val="bg1"/>
                </a:solidFill>
              </a:rPr>
              <a:t>. </a:t>
            </a:r>
            <a:r>
              <a:rPr lang="es-ES" sz="1300" dirty="0" err="1">
                <a:solidFill>
                  <a:schemeClr val="bg1"/>
                </a:solidFill>
              </a:rPr>
              <a:t>Statistical</a:t>
            </a:r>
            <a:r>
              <a:rPr lang="es-ES" sz="1300" dirty="0">
                <a:solidFill>
                  <a:schemeClr val="bg1"/>
                </a:solidFill>
              </a:rPr>
              <a:t> </a:t>
            </a:r>
            <a:r>
              <a:rPr lang="es-ES" sz="1300" dirty="0" err="1">
                <a:solidFill>
                  <a:schemeClr val="bg1"/>
                </a:solidFill>
              </a:rPr>
              <a:t>Journal</a:t>
            </a:r>
            <a:r>
              <a:rPr lang="es-ES" sz="1300" dirty="0">
                <a:solidFill>
                  <a:schemeClr val="bg1"/>
                </a:solidFill>
              </a:rPr>
              <a:t> </a:t>
            </a:r>
            <a:r>
              <a:rPr lang="es-ES" sz="1300" dirty="0" err="1">
                <a:solidFill>
                  <a:schemeClr val="bg1"/>
                </a:solidFill>
              </a:rPr>
              <a:t>of</a:t>
            </a:r>
            <a:r>
              <a:rPr lang="es-ES" sz="1300" dirty="0">
                <a:solidFill>
                  <a:schemeClr val="bg1"/>
                </a:solidFill>
              </a:rPr>
              <a:t> </a:t>
            </a:r>
            <a:r>
              <a:rPr lang="es-ES" sz="1300" dirty="0" err="1">
                <a:solidFill>
                  <a:schemeClr val="bg1"/>
                </a:solidFill>
              </a:rPr>
              <a:t>the</a:t>
            </a:r>
            <a:r>
              <a:rPr lang="es-ES" sz="1300" dirty="0">
                <a:solidFill>
                  <a:schemeClr val="bg1"/>
                </a:solidFill>
              </a:rPr>
              <a:t> IAOS 33 (4): 943-949.</a:t>
            </a:r>
          </a:p>
          <a:p>
            <a:pPr marL="285750" lvl="1" indent="-285750">
              <a:spcBef>
                <a:spcPts val="0"/>
              </a:spcBef>
              <a:spcAft>
                <a:spcPts val="600"/>
              </a:spcAft>
              <a:buFont typeface="Courier New" panose="02070309020205020404" pitchFamily="49" charset="0"/>
              <a:buChar char="o"/>
            </a:pPr>
            <a:r>
              <a:rPr lang="en-US" sz="1300" b="0" i="0" dirty="0">
                <a:solidFill>
                  <a:schemeClr val="bg1"/>
                </a:solidFill>
                <a:effectLst/>
              </a:rPr>
              <a:t>Deep Learning Algorithms for the Early Detection of Breast Cancer: A Comparative Study with Traditional Machine Learning. Forthcoming: Informatics in Medicine unlocked.</a:t>
            </a:r>
          </a:p>
        </p:txBody>
      </p:sp>
      <p:cxnSp>
        <p:nvCxnSpPr>
          <p:cNvPr id="1045" name="Straight Connector 104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0ACD273-03CA-6A25-9292-93791D3EFE5A}"/>
              </a:ext>
            </a:extLst>
          </p:cNvPr>
          <p:cNvPicPr>
            <a:picLocks noChangeAspect="1"/>
          </p:cNvPicPr>
          <p:nvPr/>
        </p:nvPicPr>
        <p:blipFill>
          <a:blip r:embed="rId2"/>
          <a:stretch>
            <a:fillRect/>
          </a:stretch>
        </p:blipFill>
        <p:spPr>
          <a:xfrm>
            <a:off x="6583680" y="18317"/>
            <a:ext cx="5288129" cy="6839681"/>
          </a:xfrm>
          <a:prstGeom prst="rect">
            <a:avLst/>
          </a:prstGeom>
        </p:spPr>
      </p:pic>
    </p:spTree>
    <p:extLst>
      <p:ext uri="{BB962C8B-B14F-4D97-AF65-F5344CB8AC3E}">
        <p14:creationId xmlns:p14="http://schemas.microsoft.com/office/powerpoint/2010/main" val="3017762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1" name="Rectangle 104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BAFD3DF-FE10-A34F-F540-B18771DF5700}"/>
              </a:ext>
            </a:extLst>
          </p:cNvPr>
          <p:cNvSpPr>
            <a:spLocks noGrp="1"/>
          </p:cNvSpPr>
          <p:nvPr>
            <p:ph type="title"/>
          </p:nvPr>
        </p:nvSpPr>
        <p:spPr>
          <a:xfrm>
            <a:off x="1295400" y="669925"/>
            <a:ext cx="4800600" cy="1325563"/>
          </a:xfrm>
        </p:spPr>
        <p:txBody>
          <a:bodyPr anchor="b">
            <a:normAutofit/>
          </a:bodyPr>
          <a:lstStyle/>
          <a:p>
            <a:r>
              <a:rPr lang="en-US" dirty="0">
                <a:solidFill>
                  <a:schemeClr val="bg1"/>
                </a:solidFill>
              </a:rPr>
              <a:t>R.M. Gonzales Martinez</a:t>
            </a:r>
          </a:p>
        </p:txBody>
      </p:sp>
      <p:cxnSp>
        <p:nvCxnSpPr>
          <p:cNvPr id="1043" name="Straight Connector 104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AFA6CF-A1CD-567C-DE38-C30B03334960}"/>
              </a:ext>
            </a:extLst>
          </p:cNvPr>
          <p:cNvSpPr>
            <a:spLocks noGrp="1"/>
          </p:cNvSpPr>
          <p:nvPr>
            <p:ph idx="1"/>
          </p:nvPr>
        </p:nvSpPr>
        <p:spPr>
          <a:xfrm>
            <a:off x="1295400" y="2288833"/>
            <a:ext cx="4800600" cy="3711571"/>
          </a:xfrm>
        </p:spPr>
        <p:txBody>
          <a:bodyPr>
            <a:normAutofit/>
          </a:bodyPr>
          <a:lstStyle/>
          <a:p>
            <a:pPr marL="285750" indent="-285750">
              <a:buNone/>
            </a:pPr>
            <a:r>
              <a:rPr lang="es-ES" sz="1300" b="1" dirty="0">
                <a:solidFill>
                  <a:schemeClr val="tx1">
                    <a:lumMod val="85000"/>
                    <a:lumOff val="15000"/>
                  </a:schemeClr>
                </a:solidFill>
              </a:rPr>
              <a:t>Publicaciones seleccionadas:</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How</a:t>
            </a:r>
            <a:r>
              <a:rPr lang="es-ES" sz="1300" dirty="0">
                <a:solidFill>
                  <a:schemeClr val="tx1">
                    <a:lumMod val="85000"/>
                    <a:lumOff val="15000"/>
                  </a:schemeClr>
                </a:solidFill>
              </a:rPr>
              <a:t> </a:t>
            </a:r>
            <a:r>
              <a:rPr lang="es-ES" sz="1300" dirty="0" err="1">
                <a:solidFill>
                  <a:schemeClr val="tx1">
                    <a:lumMod val="85000"/>
                    <a:lumOff val="15000"/>
                  </a:schemeClr>
                </a:solidFill>
              </a:rPr>
              <a:t>good</a:t>
            </a:r>
            <a:r>
              <a:rPr lang="es-ES" sz="1300" dirty="0">
                <a:solidFill>
                  <a:schemeClr val="tx1">
                    <a:lumMod val="85000"/>
                    <a:lumOff val="15000"/>
                  </a:schemeClr>
                </a:solidFill>
              </a:rPr>
              <a:t> </a:t>
            </a:r>
            <a:r>
              <a:rPr lang="es-ES" sz="1300" dirty="0" err="1">
                <a:solidFill>
                  <a:schemeClr val="tx1">
                    <a:lumMod val="85000"/>
                    <a:lumOff val="15000"/>
                  </a:schemeClr>
                </a:solidFill>
              </a:rPr>
              <a:t>is</a:t>
            </a:r>
            <a:r>
              <a:rPr lang="es-ES" sz="1300" dirty="0">
                <a:solidFill>
                  <a:schemeClr val="tx1">
                    <a:lumMod val="85000"/>
                    <a:lumOff val="15000"/>
                  </a:schemeClr>
                </a:solidFill>
              </a:rPr>
              <a:t> </a:t>
            </a:r>
            <a:r>
              <a:rPr lang="es-ES" sz="1300" dirty="0" err="1">
                <a:solidFill>
                  <a:schemeClr val="tx1">
                    <a:lumMod val="85000"/>
                    <a:lumOff val="15000"/>
                  </a:schemeClr>
                </a:solidFill>
              </a:rPr>
              <a:t>good</a:t>
            </a:r>
            <a:r>
              <a:rPr lang="es-ES" sz="1300" dirty="0">
                <a:solidFill>
                  <a:schemeClr val="tx1">
                    <a:lumMod val="85000"/>
                    <a:lumOff val="15000"/>
                  </a:schemeClr>
                </a:solidFill>
              </a:rPr>
              <a:t>? </a:t>
            </a:r>
            <a:r>
              <a:rPr lang="es-ES" sz="1300" dirty="0" err="1">
                <a:solidFill>
                  <a:schemeClr val="tx1">
                    <a:lumMod val="85000"/>
                    <a:lumOff val="15000"/>
                  </a:schemeClr>
                </a:solidFill>
              </a:rPr>
              <a:t>Bayesian</a:t>
            </a:r>
            <a:r>
              <a:rPr lang="es-ES" sz="1300" dirty="0">
                <a:solidFill>
                  <a:schemeClr val="tx1">
                    <a:lumMod val="85000"/>
                    <a:lumOff val="15000"/>
                  </a:schemeClr>
                </a:solidFill>
              </a:rPr>
              <a:t> machine-</a:t>
            </a:r>
            <a:r>
              <a:rPr lang="es-ES" sz="1300" dirty="0" err="1">
                <a:solidFill>
                  <a:schemeClr val="tx1">
                    <a:lumMod val="85000"/>
                    <a:lumOff val="15000"/>
                  </a:schemeClr>
                </a:solidFill>
              </a:rPr>
              <a:t>learning</a:t>
            </a:r>
            <a:r>
              <a:rPr lang="es-ES" sz="1300" dirty="0">
                <a:solidFill>
                  <a:schemeClr val="tx1">
                    <a:lumMod val="85000"/>
                    <a:lumOff val="15000"/>
                  </a:schemeClr>
                </a:solidFill>
              </a:rPr>
              <a:t> </a:t>
            </a:r>
            <a:r>
              <a:rPr lang="es-ES" sz="1300" dirty="0" err="1">
                <a:solidFill>
                  <a:schemeClr val="tx1">
                    <a:lumMod val="85000"/>
                    <a:lumOff val="15000"/>
                  </a:schemeClr>
                </a:solidFill>
              </a:rPr>
              <a:t>estimation</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probabilistic</a:t>
            </a:r>
            <a:r>
              <a:rPr lang="es-ES" sz="1300" dirty="0">
                <a:solidFill>
                  <a:schemeClr val="tx1">
                    <a:lumMod val="85000"/>
                    <a:lumOff val="15000"/>
                  </a:schemeClr>
                </a:solidFill>
              </a:rPr>
              <a:t> </a:t>
            </a:r>
            <a:r>
              <a:rPr lang="es-ES" sz="1300" dirty="0" err="1">
                <a:solidFill>
                  <a:schemeClr val="tx1">
                    <a:lumMod val="85000"/>
                    <a:lumOff val="15000"/>
                  </a:schemeClr>
                </a:solidFill>
              </a:rPr>
              <a:t>benchmarks</a:t>
            </a:r>
            <a:r>
              <a:rPr lang="es-ES" sz="1300" dirty="0">
                <a:solidFill>
                  <a:schemeClr val="tx1">
                    <a:lumMod val="85000"/>
                    <a:lumOff val="15000"/>
                  </a:schemeClr>
                </a:solidFill>
              </a:rPr>
              <a:t> in </a:t>
            </a:r>
            <a:r>
              <a:rPr lang="es-ES" sz="1300" dirty="0" err="1">
                <a:solidFill>
                  <a:schemeClr val="tx1">
                    <a:lumMod val="85000"/>
                    <a:lumOff val="15000"/>
                  </a:schemeClr>
                </a:solidFill>
              </a:rPr>
              <a:t>noisy</a:t>
            </a:r>
            <a:r>
              <a:rPr lang="es-ES" sz="1300" dirty="0">
                <a:solidFill>
                  <a:schemeClr val="tx1">
                    <a:lumMod val="85000"/>
                    <a:lumOff val="15000"/>
                  </a:schemeClr>
                </a:solidFill>
              </a:rPr>
              <a:t> </a:t>
            </a:r>
            <a:r>
              <a:rPr lang="es-ES" sz="1300" dirty="0" err="1">
                <a:solidFill>
                  <a:schemeClr val="tx1">
                    <a:lumMod val="85000"/>
                    <a:lumOff val="15000"/>
                  </a:schemeClr>
                </a:solidFill>
              </a:rPr>
              <a:t>datasets</a:t>
            </a:r>
            <a:r>
              <a:rPr lang="es-ES" sz="1300" dirty="0">
                <a:solidFill>
                  <a:schemeClr val="tx1">
                    <a:lumMod val="85000"/>
                    <a:lumOff val="15000"/>
                  </a:schemeClr>
                </a:solidFill>
              </a:rPr>
              <a:t> and </a:t>
            </a:r>
            <a:r>
              <a:rPr lang="es-ES" sz="1300" dirty="0" err="1">
                <a:solidFill>
                  <a:schemeClr val="tx1">
                    <a:lumMod val="85000"/>
                    <a:lumOff val="15000"/>
                  </a:schemeClr>
                </a:solidFill>
              </a:rPr>
              <a:t>an</a:t>
            </a:r>
            <a:r>
              <a:rPr lang="es-ES" sz="1300" dirty="0">
                <a:solidFill>
                  <a:schemeClr val="tx1">
                    <a:lumMod val="85000"/>
                    <a:lumOff val="15000"/>
                  </a:schemeClr>
                </a:solidFill>
              </a:rPr>
              <a:t> </a:t>
            </a:r>
            <a:r>
              <a:rPr lang="es-ES" sz="1300" dirty="0" err="1">
                <a:solidFill>
                  <a:schemeClr val="tx1">
                    <a:lumMod val="85000"/>
                    <a:lumOff val="15000"/>
                  </a:schemeClr>
                </a:solidFill>
              </a:rPr>
              <a:t>application</a:t>
            </a:r>
            <a:r>
              <a:rPr lang="es-ES" sz="1300" dirty="0">
                <a:solidFill>
                  <a:schemeClr val="tx1">
                    <a:lumMod val="85000"/>
                    <a:lumOff val="15000"/>
                  </a:schemeClr>
                </a:solidFill>
              </a:rPr>
              <a:t> </a:t>
            </a:r>
            <a:r>
              <a:rPr lang="es-ES" sz="1300" dirty="0" err="1">
                <a:solidFill>
                  <a:schemeClr val="tx1">
                    <a:lumMod val="85000"/>
                    <a:lumOff val="15000"/>
                  </a:schemeClr>
                </a:solidFill>
              </a:rPr>
              <a:t>to</a:t>
            </a:r>
            <a:r>
              <a:rPr lang="es-ES" sz="1300" dirty="0">
                <a:solidFill>
                  <a:schemeClr val="tx1">
                    <a:lumMod val="85000"/>
                    <a:lumOff val="15000"/>
                  </a:schemeClr>
                </a:solidFill>
              </a:rPr>
              <a:t> </a:t>
            </a:r>
            <a:r>
              <a:rPr lang="es-ES" sz="1300" dirty="0" err="1">
                <a:solidFill>
                  <a:schemeClr val="tx1">
                    <a:lumMod val="85000"/>
                    <a:lumOff val="15000"/>
                  </a:schemeClr>
                </a:solidFill>
              </a:rPr>
              <a:t>nanofinance</a:t>
            </a:r>
            <a:r>
              <a:rPr lang="es-ES" sz="1300" dirty="0">
                <a:solidFill>
                  <a:schemeClr val="tx1">
                    <a:lumMod val="85000"/>
                    <a:lumOff val="15000"/>
                  </a:schemeClr>
                </a:solidFill>
              </a:rPr>
              <a:t>+. </a:t>
            </a:r>
            <a:r>
              <a:rPr lang="es-ES" sz="1300" dirty="0" err="1">
                <a:solidFill>
                  <a:schemeClr val="tx1">
                    <a:lumMod val="85000"/>
                    <a:lumOff val="15000"/>
                  </a:schemeClr>
                </a:solidFill>
              </a:rPr>
              <a:t>Systems</a:t>
            </a:r>
            <a:r>
              <a:rPr lang="es-ES" sz="1300" dirty="0">
                <a:solidFill>
                  <a:schemeClr val="tx1">
                    <a:lumMod val="85000"/>
                    <a:lumOff val="15000"/>
                  </a:schemeClr>
                </a:solidFill>
              </a:rPr>
              <a:t> and </a:t>
            </a:r>
            <a:r>
              <a:rPr lang="es-ES" sz="1300" dirty="0" err="1">
                <a:solidFill>
                  <a:schemeClr val="tx1">
                    <a:lumMod val="85000"/>
                    <a:lumOff val="15000"/>
                  </a:schemeClr>
                </a:solidFill>
              </a:rPr>
              <a:t>Soft</a:t>
            </a:r>
            <a:r>
              <a:rPr lang="es-ES" sz="1300" dirty="0">
                <a:solidFill>
                  <a:schemeClr val="tx1">
                    <a:lumMod val="85000"/>
                    <a:lumOff val="15000"/>
                  </a:schemeClr>
                </a:solidFill>
              </a:rPr>
              <a:t> Computing 4: 200036.</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Bifurcations</a:t>
            </a:r>
            <a:r>
              <a:rPr lang="es-ES" sz="1300" dirty="0">
                <a:solidFill>
                  <a:schemeClr val="tx1">
                    <a:lumMod val="85000"/>
                    <a:lumOff val="15000"/>
                  </a:schemeClr>
                </a:solidFill>
              </a:rPr>
              <a:t> in </a:t>
            </a:r>
            <a:r>
              <a:rPr lang="es-ES" sz="1300" dirty="0" err="1">
                <a:solidFill>
                  <a:schemeClr val="tx1">
                    <a:lumMod val="85000"/>
                    <a:lumOff val="15000"/>
                  </a:schemeClr>
                </a:solidFill>
              </a:rPr>
              <a:t>business</a:t>
            </a:r>
            <a:r>
              <a:rPr lang="es-ES" sz="1300" dirty="0">
                <a:solidFill>
                  <a:schemeClr val="tx1">
                    <a:lumMod val="85000"/>
                    <a:lumOff val="15000"/>
                  </a:schemeClr>
                </a:solidFill>
              </a:rPr>
              <a:t> </a:t>
            </a:r>
            <a:r>
              <a:rPr lang="es-ES" sz="1300" dirty="0" err="1">
                <a:solidFill>
                  <a:schemeClr val="tx1">
                    <a:lumMod val="85000"/>
                    <a:lumOff val="15000"/>
                  </a:schemeClr>
                </a:solidFill>
              </a:rPr>
              <a:t>profitability</a:t>
            </a:r>
            <a:r>
              <a:rPr lang="es-ES" sz="1300" dirty="0">
                <a:solidFill>
                  <a:schemeClr val="tx1">
                    <a:lumMod val="85000"/>
                    <a:lumOff val="15000"/>
                  </a:schemeClr>
                </a:solidFill>
              </a:rPr>
              <a:t>: </a:t>
            </a:r>
            <a:r>
              <a:rPr lang="es-ES" sz="1300" dirty="0" err="1">
                <a:solidFill>
                  <a:schemeClr val="tx1">
                    <a:lumMod val="85000"/>
                    <a:lumOff val="15000"/>
                  </a:schemeClr>
                </a:solidFill>
              </a:rPr>
              <a:t>An</a:t>
            </a:r>
            <a:r>
              <a:rPr lang="es-ES" sz="1300" dirty="0">
                <a:solidFill>
                  <a:schemeClr val="tx1">
                    <a:lumMod val="85000"/>
                    <a:lumOff val="15000"/>
                  </a:schemeClr>
                </a:solidFill>
              </a:rPr>
              <a:t> </a:t>
            </a:r>
            <a:r>
              <a:rPr lang="es-ES" sz="1300" dirty="0" err="1">
                <a:solidFill>
                  <a:schemeClr val="tx1">
                    <a:lumMod val="85000"/>
                    <a:lumOff val="15000"/>
                  </a:schemeClr>
                </a:solidFill>
              </a:rPr>
              <a:t>agent-based</a:t>
            </a:r>
            <a:r>
              <a:rPr lang="es-ES" sz="1300" dirty="0">
                <a:solidFill>
                  <a:schemeClr val="tx1">
                    <a:lumMod val="85000"/>
                    <a:lumOff val="15000"/>
                  </a:schemeClr>
                </a:solidFill>
              </a:rPr>
              <a:t> </a:t>
            </a:r>
            <a:r>
              <a:rPr lang="es-ES" sz="1300" dirty="0" err="1">
                <a:solidFill>
                  <a:schemeClr val="tx1">
                    <a:lumMod val="85000"/>
                    <a:lumOff val="15000"/>
                  </a:schemeClr>
                </a:solidFill>
              </a:rPr>
              <a:t>simulation</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homophily</a:t>
            </a:r>
            <a:r>
              <a:rPr lang="es-ES" sz="1300" dirty="0">
                <a:solidFill>
                  <a:schemeClr val="tx1">
                    <a:lumMod val="85000"/>
                    <a:lumOff val="15000"/>
                  </a:schemeClr>
                </a:solidFill>
              </a:rPr>
              <a:t> in </a:t>
            </a:r>
            <a:r>
              <a:rPr lang="es-ES" sz="1300" dirty="0" err="1">
                <a:solidFill>
                  <a:schemeClr val="tx1">
                    <a:lumMod val="85000"/>
                    <a:lumOff val="15000"/>
                  </a:schemeClr>
                </a:solidFill>
              </a:rPr>
              <a:t>self-financing</a:t>
            </a:r>
            <a:r>
              <a:rPr lang="es-ES" sz="1300" dirty="0">
                <a:solidFill>
                  <a:schemeClr val="tx1">
                    <a:lumMod val="85000"/>
                    <a:lumOff val="15000"/>
                  </a:schemeClr>
                </a:solidFill>
              </a:rPr>
              <a:t> </a:t>
            </a:r>
            <a:r>
              <a:rPr lang="es-ES" sz="1300" dirty="0" err="1">
                <a:solidFill>
                  <a:schemeClr val="tx1">
                    <a:lumMod val="85000"/>
                    <a:lumOff val="15000"/>
                  </a:schemeClr>
                </a:solidFill>
              </a:rPr>
              <a:t>groups</a:t>
            </a:r>
            <a:r>
              <a:rPr lang="es-ES" sz="1300" dirty="0">
                <a:solidFill>
                  <a:schemeClr val="tx1">
                    <a:lumMod val="85000"/>
                    <a:lumOff val="15000"/>
                  </a:schemeClr>
                </a:solidFill>
              </a:rPr>
              <a:t>. </a:t>
            </a:r>
            <a:r>
              <a:rPr lang="es-ES" sz="1300" dirty="0" err="1">
                <a:solidFill>
                  <a:schemeClr val="tx1">
                    <a:lumMod val="85000"/>
                    <a:lumOff val="15000"/>
                  </a:schemeClr>
                </a:solidFill>
              </a:rPr>
              <a:t>Journal</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Business </a:t>
            </a:r>
            <a:r>
              <a:rPr lang="es-ES" sz="1300" dirty="0" err="1">
                <a:solidFill>
                  <a:schemeClr val="tx1">
                    <a:lumMod val="85000"/>
                    <a:lumOff val="15000"/>
                  </a:schemeClr>
                </a:solidFill>
              </a:rPr>
              <a:t>Research</a:t>
            </a:r>
            <a:r>
              <a:rPr lang="es-ES" sz="1300" dirty="0">
                <a:solidFill>
                  <a:schemeClr val="tx1">
                    <a:lumMod val="85000"/>
                    <a:lumOff val="15000"/>
                  </a:schemeClr>
                </a:solidFill>
              </a:rPr>
              <a:t> 129: 495-514.</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Which</a:t>
            </a:r>
            <a:r>
              <a:rPr lang="es-ES" sz="1300" dirty="0">
                <a:solidFill>
                  <a:schemeClr val="tx1">
                    <a:lumMod val="85000"/>
                    <a:lumOff val="15000"/>
                  </a:schemeClr>
                </a:solidFill>
              </a:rPr>
              <a:t> social </a:t>
            </a:r>
            <a:r>
              <a:rPr lang="es-ES" sz="1300" dirty="0" err="1">
                <a:solidFill>
                  <a:schemeClr val="tx1">
                    <a:lumMod val="85000"/>
                    <a:lumOff val="15000"/>
                  </a:schemeClr>
                </a:solidFill>
              </a:rPr>
              <a:t>program</a:t>
            </a:r>
            <a:r>
              <a:rPr lang="es-ES" sz="1300" dirty="0">
                <a:solidFill>
                  <a:schemeClr val="tx1">
                    <a:lumMod val="85000"/>
                    <a:lumOff val="15000"/>
                  </a:schemeClr>
                </a:solidFill>
              </a:rPr>
              <a:t> </a:t>
            </a:r>
            <a:r>
              <a:rPr lang="es-ES" sz="1300" dirty="0" err="1">
                <a:solidFill>
                  <a:schemeClr val="tx1">
                    <a:lumMod val="85000"/>
                    <a:lumOff val="15000"/>
                  </a:schemeClr>
                </a:solidFill>
              </a:rPr>
              <a:t>supports</a:t>
            </a:r>
            <a:r>
              <a:rPr lang="es-ES" sz="1300" dirty="0">
                <a:solidFill>
                  <a:schemeClr val="tx1">
                    <a:lumMod val="85000"/>
                    <a:lumOff val="15000"/>
                  </a:schemeClr>
                </a:solidFill>
              </a:rPr>
              <a:t> </a:t>
            </a:r>
            <a:r>
              <a:rPr lang="es-ES" sz="1300" dirty="0" err="1">
                <a:solidFill>
                  <a:schemeClr val="tx1">
                    <a:lumMod val="85000"/>
                    <a:lumOff val="15000"/>
                  </a:schemeClr>
                </a:solidFill>
              </a:rPr>
              <a:t>sustainable</a:t>
            </a:r>
            <a:r>
              <a:rPr lang="es-ES" sz="1300" dirty="0">
                <a:solidFill>
                  <a:schemeClr val="tx1">
                    <a:lumMod val="85000"/>
                    <a:lumOff val="15000"/>
                  </a:schemeClr>
                </a:solidFill>
              </a:rPr>
              <a:t> </a:t>
            </a:r>
            <a:r>
              <a:rPr lang="es-ES" sz="1300" dirty="0" err="1">
                <a:solidFill>
                  <a:schemeClr val="tx1">
                    <a:lumMod val="85000"/>
                    <a:lumOff val="15000"/>
                  </a:schemeClr>
                </a:solidFill>
              </a:rPr>
              <a:t>grass-root</a:t>
            </a:r>
            <a:r>
              <a:rPr lang="es-ES" sz="1300" dirty="0">
                <a:solidFill>
                  <a:schemeClr val="tx1">
                    <a:lumMod val="85000"/>
                    <a:lumOff val="15000"/>
                  </a:schemeClr>
                </a:solidFill>
              </a:rPr>
              <a:t> </a:t>
            </a:r>
            <a:r>
              <a:rPr lang="es-ES" sz="1300" dirty="0" err="1">
                <a:solidFill>
                  <a:schemeClr val="tx1">
                    <a:lumMod val="85000"/>
                    <a:lumOff val="15000"/>
                  </a:schemeClr>
                </a:solidFill>
              </a:rPr>
              <a:t>finance</a:t>
            </a:r>
            <a:r>
              <a:rPr lang="es-ES" sz="1300" dirty="0">
                <a:solidFill>
                  <a:schemeClr val="tx1">
                    <a:lumMod val="85000"/>
                    <a:lumOff val="15000"/>
                  </a:schemeClr>
                </a:solidFill>
              </a:rPr>
              <a:t>? Machine-</a:t>
            </a:r>
            <a:r>
              <a:rPr lang="es-ES" sz="1300" dirty="0" err="1">
                <a:solidFill>
                  <a:schemeClr val="tx1">
                    <a:lumMod val="85000"/>
                    <a:lumOff val="15000"/>
                  </a:schemeClr>
                </a:solidFill>
              </a:rPr>
              <a:t>learning</a:t>
            </a:r>
            <a:r>
              <a:rPr lang="es-ES" sz="1300" dirty="0">
                <a:solidFill>
                  <a:schemeClr val="tx1">
                    <a:lumMod val="85000"/>
                    <a:lumOff val="15000"/>
                  </a:schemeClr>
                </a:solidFill>
              </a:rPr>
              <a:t> </a:t>
            </a:r>
            <a:r>
              <a:rPr lang="es-ES" sz="1300" dirty="0" err="1">
                <a:solidFill>
                  <a:schemeClr val="tx1">
                    <a:lumMod val="85000"/>
                    <a:lumOff val="15000"/>
                  </a:schemeClr>
                </a:solidFill>
              </a:rPr>
              <a:t>evidence</a:t>
            </a:r>
            <a:r>
              <a:rPr lang="es-ES" sz="1300" dirty="0">
                <a:solidFill>
                  <a:schemeClr val="tx1">
                    <a:lumMod val="85000"/>
                    <a:lumOff val="15000"/>
                  </a:schemeClr>
                </a:solidFill>
              </a:rPr>
              <a:t>. International </a:t>
            </a:r>
            <a:r>
              <a:rPr lang="es-ES" sz="1300" dirty="0" err="1">
                <a:solidFill>
                  <a:schemeClr val="tx1">
                    <a:lumMod val="85000"/>
                    <a:lumOff val="15000"/>
                  </a:schemeClr>
                </a:solidFill>
              </a:rPr>
              <a:t>Journal</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Sustainable</a:t>
            </a:r>
            <a:r>
              <a:rPr lang="es-ES" sz="1300" dirty="0">
                <a:solidFill>
                  <a:schemeClr val="tx1">
                    <a:lumMod val="85000"/>
                    <a:lumOff val="15000"/>
                  </a:schemeClr>
                </a:solidFill>
              </a:rPr>
              <a:t> </a:t>
            </a:r>
            <a:r>
              <a:rPr lang="es-ES" sz="1300" dirty="0" err="1">
                <a:solidFill>
                  <a:schemeClr val="tx1">
                    <a:lumMod val="85000"/>
                    <a:lumOff val="15000"/>
                  </a:schemeClr>
                </a:solidFill>
              </a:rPr>
              <a:t>Development</a:t>
            </a:r>
            <a:r>
              <a:rPr lang="es-ES" sz="1300" dirty="0">
                <a:solidFill>
                  <a:schemeClr val="tx1">
                    <a:lumMod val="85000"/>
                    <a:lumOff val="15000"/>
                  </a:schemeClr>
                </a:solidFill>
              </a:rPr>
              <a:t> &amp; </a:t>
            </a:r>
            <a:r>
              <a:rPr lang="es-ES" sz="1300" dirty="0" err="1">
                <a:solidFill>
                  <a:schemeClr val="tx1">
                    <a:lumMod val="85000"/>
                    <a:lumOff val="15000"/>
                  </a:schemeClr>
                </a:solidFill>
              </a:rPr>
              <a:t>World</a:t>
            </a:r>
            <a:r>
              <a:rPr lang="es-ES" sz="1300" dirty="0">
                <a:solidFill>
                  <a:schemeClr val="tx1">
                    <a:lumMod val="85000"/>
                    <a:lumOff val="15000"/>
                  </a:schemeClr>
                </a:solidFill>
              </a:rPr>
              <a:t> </a:t>
            </a:r>
            <a:r>
              <a:rPr lang="es-ES" sz="1300" dirty="0" err="1">
                <a:solidFill>
                  <a:schemeClr val="tx1">
                    <a:lumMod val="85000"/>
                    <a:lumOff val="15000"/>
                  </a:schemeClr>
                </a:solidFill>
              </a:rPr>
              <a:t>Ecology</a:t>
            </a:r>
            <a:r>
              <a:rPr lang="es-ES" sz="1300" dirty="0">
                <a:solidFill>
                  <a:schemeClr val="tx1">
                    <a:lumMod val="85000"/>
                    <a:lumOff val="15000"/>
                  </a:schemeClr>
                </a:solidFill>
              </a:rPr>
              <a:t> 27 (5): 389-395.</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Inflation</a:t>
            </a:r>
            <a:r>
              <a:rPr lang="es-ES" sz="1300" dirty="0">
                <a:solidFill>
                  <a:schemeClr val="tx1">
                    <a:lumMod val="85000"/>
                    <a:lumOff val="15000"/>
                  </a:schemeClr>
                </a:solidFill>
              </a:rPr>
              <a:t> shocks and </a:t>
            </a:r>
            <a:r>
              <a:rPr lang="es-ES" sz="1300" dirty="0" err="1">
                <a:solidFill>
                  <a:schemeClr val="tx1">
                    <a:lumMod val="85000"/>
                    <a:lumOff val="15000"/>
                  </a:schemeClr>
                </a:solidFill>
              </a:rPr>
              <a:t>income</a:t>
            </a:r>
            <a:r>
              <a:rPr lang="es-ES" sz="1300" dirty="0">
                <a:solidFill>
                  <a:schemeClr val="tx1">
                    <a:lumMod val="85000"/>
                    <a:lumOff val="15000"/>
                  </a:schemeClr>
                </a:solidFill>
              </a:rPr>
              <a:t> </a:t>
            </a:r>
            <a:r>
              <a:rPr lang="es-ES" sz="1300" dirty="0" err="1">
                <a:solidFill>
                  <a:schemeClr val="tx1">
                    <a:lumMod val="85000"/>
                    <a:lumOff val="15000"/>
                  </a:schemeClr>
                </a:solidFill>
              </a:rPr>
              <a:t>inequality</a:t>
            </a:r>
            <a:r>
              <a:rPr lang="es-ES" sz="1300" dirty="0">
                <a:solidFill>
                  <a:schemeClr val="tx1">
                    <a:lumMod val="85000"/>
                    <a:lumOff val="15000"/>
                  </a:schemeClr>
                </a:solidFill>
              </a:rPr>
              <a:t>: </a:t>
            </a:r>
            <a:r>
              <a:rPr lang="es-ES" sz="1300" dirty="0" err="1">
                <a:solidFill>
                  <a:schemeClr val="tx1">
                    <a:lumMod val="85000"/>
                    <a:lumOff val="15000"/>
                  </a:schemeClr>
                </a:solidFill>
              </a:rPr>
              <a:t>An</a:t>
            </a:r>
            <a:r>
              <a:rPr lang="es-ES" sz="1300" dirty="0">
                <a:solidFill>
                  <a:schemeClr val="tx1">
                    <a:lumMod val="85000"/>
                    <a:lumOff val="15000"/>
                  </a:schemeClr>
                </a:solidFill>
              </a:rPr>
              <a:t> </a:t>
            </a:r>
            <a:r>
              <a:rPr lang="es-ES" sz="1300" dirty="0" err="1">
                <a:solidFill>
                  <a:schemeClr val="tx1">
                    <a:lumMod val="85000"/>
                    <a:lumOff val="15000"/>
                  </a:schemeClr>
                </a:solidFill>
              </a:rPr>
              <a:t>analysis</a:t>
            </a:r>
            <a:r>
              <a:rPr lang="es-ES" sz="1300" dirty="0">
                <a:solidFill>
                  <a:schemeClr val="tx1">
                    <a:lumMod val="85000"/>
                    <a:lumOff val="15000"/>
                  </a:schemeClr>
                </a:solidFill>
              </a:rPr>
              <a:t> </a:t>
            </a:r>
            <a:r>
              <a:rPr lang="es-ES" sz="1300" dirty="0" err="1">
                <a:solidFill>
                  <a:schemeClr val="tx1">
                    <a:lumMod val="85000"/>
                    <a:lumOff val="15000"/>
                  </a:schemeClr>
                </a:solidFill>
              </a:rPr>
              <a:t>with</a:t>
            </a:r>
            <a:r>
              <a:rPr lang="es-ES" sz="1300" dirty="0">
                <a:solidFill>
                  <a:schemeClr val="tx1">
                    <a:lumMod val="85000"/>
                    <a:lumOff val="15000"/>
                  </a:schemeClr>
                </a:solidFill>
              </a:rPr>
              <a:t> </a:t>
            </a:r>
            <a:r>
              <a:rPr lang="es-ES" sz="1300" dirty="0" err="1">
                <a:solidFill>
                  <a:schemeClr val="tx1">
                    <a:lumMod val="85000"/>
                    <a:lumOff val="15000"/>
                  </a:schemeClr>
                </a:solidFill>
              </a:rPr>
              <a:t>genetic</a:t>
            </a:r>
            <a:r>
              <a:rPr lang="es-ES" sz="1300" dirty="0">
                <a:solidFill>
                  <a:schemeClr val="tx1">
                    <a:lumMod val="85000"/>
                    <a:lumOff val="15000"/>
                  </a:schemeClr>
                </a:solidFill>
              </a:rPr>
              <a:t> </a:t>
            </a:r>
            <a:r>
              <a:rPr lang="es-ES" sz="1300" dirty="0" err="1">
                <a:solidFill>
                  <a:schemeClr val="tx1">
                    <a:lumMod val="85000"/>
                    <a:lumOff val="15000"/>
                  </a:schemeClr>
                </a:solidFill>
              </a:rPr>
              <a:t>algorithms</a:t>
            </a:r>
            <a:r>
              <a:rPr lang="es-ES" sz="1300" dirty="0">
                <a:solidFill>
                  <a:schemeClr val="tx1">
                    <a:lumMod val="85000"/>
                    <a:lumOff val="15000"/>
                  </a:schemeClr>
                </a:solidFill>
              </a:rPr>
              <a:t> and </a:t>
            </a:r>
            <a:r>
              <a:rPr lang="es-ES" sz="1300" dirty="0" err="1">
                <a:solidFill>
                  <a:schemeClr val="tx1">
                    <a:lumMod val="85000"/>
                    <a:lumOff val="15000"/>
                  </a:schemeClr>
                </a:solidFill>
              </a:rPr>
              <a:t>Bayesian</a:t>
            </a:r>
            <a:r>
              <a:rPr lang="es-ES" sz="1300" dirty="0">
                <a:solidFill>
                  <a:schemeClr val="tx1">
                    <a:lumMod val="85000"/>
                    <a:lumOff val="15000"/>
                  </a:schemeClr>
                </a:solidFill>
              </a:rPr>
              <a:t> </a:t>
            </a:r>
            <a:r>
              <a:rPr lang="es-ES" sz="1300" dirty="0" err="1">
                <a:solidFill>
                  <a:schemeClr val="tx1">
                    <a:lumMod val="85000"/>
                    <a:lumOff val="15000"/>
                  </a:schemeClr>
                </a:solidFill>
              </a:rPr>
              <a:t>quantile</a:t>
            </a:r>
            <a:r>
              <a:rPr lang="es-ES" sz="1300" dirty="0">
                <a:solidFill>
                  <a:schemeClr val="tx1">
                    <a:lumMod val="85000"/>
                    <a:lumOff val="15000"/>
                  </a:schemeClr>
                </a:solidFill>
              </a:rPr>
              <a:t> </a:t>
            </a:r>
            <a:r>
              <a:rPr lang="es-ES" sz="1300" dirty="0" err="1">
                <a:solidFill>
                  <a:schemeClr val="tx1">
                    <a:lumMod val="85000"/>
                    <a:lumOff val="15000"/>
                  </a:schemeClr>
                </a:solidFill>
              </a:rPr>
              <a:t>regressions</a:t>
            </a:r>
            <a:r>
              <a:rPr lang="es-ES" sz="1300" dirty="0">
                <a:solidFill>
                  <a:schemeClr val="tx1">
                    <a:lumMod val="85000"/>
                    <a:lumOff val="15000"/>
                  </a:schemeClr>
                </a:solidFill>
              </a:rPr>
              <a:t>. </a:t>
            </a:r>
            <a:r>
              <a:rPr lang="es-ES" sz="1300" dirty="0" err="1">
                <a:solidFill>
                  <a:schemeClr val="tx1">
                    <a:lumMod val="85000"/>
                    <a:lumOff val="15000"/>
                  </a:schemeClr>
                </a:solidFill>
              </a:rPr>
              <a:t>African</a:t>
            </a:r>
            <a:r>
              <a:rPr lang="es-ES" sz="1300" dirty="0">
                <a:solidFill>
                  <a:schemeClr val="tx1">
                    <a:lumMod val="85000"/>
                    <a:lumOff val="15000"/>
                  </a:schemeClr>
                </a:solidFill>
              </a:rPr>
              <a:t> </a:t>
            </a:r>
            <a:r>
              <a:rPr lang="es-ES" sz="1300" dirty="0" err="1">
                <a:solidFill>
                  <a:schemeClr val="tx1">
                    <a:lumMod val="85000"/>
                    <a:lumOff val="15000"/>
                  </a:schemeClr>
                </a:solidFill>
              </a:rPr>
              <a:t>Journal</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Economic</a:t>
            </a:r>
            <a:r>
              <a:rPr lang="es-ES" sz="1300" dirty="0">
                <a:solidFill>
                  <a:schemeClr val="tx1">
                    <a:lumMod val="85000"/>
                    <a:lumOff val="15000"/>
                  </a:schemeClr>
                </a:solidFill>
              </a:rPr>
              <a:t> and Management </a:t>
            </a:r>
            <a:r>
              <a:rPr lang="es-ES" sz="1300" dirty="0" err="1">
                <a:solidFill>
                  <a:schemeClr val="tx1">
                    <a:lumMod val="85000"/>
                    <a:lumOff val="15000"/>
                  </a:schemeClr>
                </a:solidFill>
              </a:rPr>
              <a:t>Studies</a:t>
            </a:r>
            <a:r>
              <a:rPr lang="es-ES" sz="1300" dirty="0">
                <a:solidFill>
                  <a:schemeClr val="tx1">
                    <a:lumMod val="85000"/>
                    <a:lumOff val="15000"/>
                  </a:schemeClr>
                </a:solidFill>
              </a:rPr>
              <a:t> 10 (2): 226-240.</a:t>
            </a:r>
          </a:p>
          <a:p>
            <a:pPr marL="285750" lvl="1" indent="-285750">
              <a:spcBef>
                <a:spcPts val="0"/>
              </a:spcBef>
              <a:spcAft>
                <a:spcPts val="600"/>
              </a:spcAft>
              <a:buFont typeface="Courier New" panose="02070309020205020404" pitchFamily="49" charset="0"/>
              <a:buChar char="o"/>
            </a:pPr>
            <a:r>
              <a:rPr lang="es-ES" sz="1300" dirty="0" err="1">
                <a:solidFill>
                  <a:schemeClr val="tx1">
                    <a:lumMod val="85000"/>
                    <a:lumOff val="15000"/>
                  </a:schemeClr>
                </a:solidFill>
              </a:rPr>
              <a:t>Balancing</a:t>
            </a:r>
            <a:r>
              <a:rPr lang="es-ES" sz="1300" dirty="0">
                <a:solidFill>
                  <a:schemeClr val="tx1">
                    <a:lumMod val="85000"/>
                    <a:lumOff val="15000"/>
                  </a:schemeClr>
                </a:solidFill>
              </a:rPr>
              <a:t> input-output tables </a:t>
            </a:r>
            <a:r>
              <a:rPr lang="es-ES" sz="1300" dirty="0" err="1">
                <a:solidFill>
                  <a:schemeClr val="tx1">
                    <a:lumMod val="85000"/>
                    <a:lumOff val="15000"/>
                  </a:schemeClr>
                </a:solidFill>
              </a:rPr>
              <a:t>with</a:t>
            </a:r>
            <a:r>
              <a:rPr lang="es-ES" sz="1300" dirty="0">
                <a:solidFill>
                  <a:schemeClr val="tx1">
                    <a:lumMod val="85000"/>
                    <a:lumOff val="15000"/>
                  </a:schemeClr>
                </a:solidFill>
              </a:rPr>
              <a:t> </a:t>
            </a:r>
            <a:r>
              <a:rPr lang="es-ES" sz="1300" dirty="0" err="1">
                <a:solidFill>
                  <a:schemeClr val="tx1">
                    <a:lumMod val="85000"/>
                    <a:lumOff val="15000"/>
                  </a:schemeClr>
                </a:solidFill>
              </a:rPr>
              <a:t>Bayesian</a:t>
            </a:r>
            <a:r>
              <a:rPr lang="es-ES" sz="1300" dirty="0">
                <a:solidFill>
                  <a:schemeClr val="tx1">
                    <a:lumMod val="85000"/>
                    <a:lumOff val="15000"/>
                  </a:schemeClr>
                </a:solidFill>
              </a:rPr>
              <a:t> </a:t>
            </a:r>
            <a:r>
              <a:rPr lang="es-ES" sz="1300" dirty="0" err="1">
                <a:solidFill>
                  <a:schemeClr val="tx1">
                    <a:lumMod val="85000"/>
                    <a:lumOff val="15000"/>
                  </a:schemeClr>
                </a:solidFill>
              </a:rPr>
              <a:t>slave-raiding</a:t>
            </a:r>
            <a:r>
              <a:rPr lang="es-ES" sz="1300" dirty="0">
                <a:solidFill>
                  <a:schemeClr val="tx1">
                    <a:lumMod val="85000"/>
                    <a:lumOff val="15000"/>
                  </a:schemeClr>
                </a:solidFill>
              </a:rPr>
              <a:t> </a:t>
            </a:r>
            <a:r>
              <a:rPr lang="es-ES" sz="1300" dirty="0" err="1">
                <a:solidFill>
                  <a:schemeClr val="tx1">
                    <a:lumMod val="85000"/>
                    <a:lumOff val="15000"/>
                  </a:schemeClr>
                </a:solidFill>
              </a:rPr>
              <a:t>ants</a:t>
            </a:r>
            <a:r>
              <a:rPr lang="es-ES" sz="1300" dirty="0">
                <a:solidFill>
                  <a:schemeClr val="tx1">
                    <a:lumMod val="85000"/>
                    <a:lumOff val="15000"/>
                  </a:schemeClr>
                </a:solidFill>
              </a:rPr>
              <a:t>. </a:t>
            </a:r>
            <a:r>
              <a:rPr lang="es-ES" sz="1300" dirty="0" err="1">
                <a:solidFill>
                  <a:schemeClr val="tx1">
                    <a:lumMod val="85000"/>
                    <a:lumOff val="15000"/>
                  </a:schemeClr>
                </a:solidFill>
              </a:rPr>
              <a:t>Statistical</a:t>
            </a:r>
            <a:r>
              <a:rPr lang="es-ES" sz="1300" dirty="0">
                <a:solidFill>
                  <a:schemeClr val="tx1">
                    <a:lumMod val="85000"/>
                    <a:lumOff val="15000"/>
                  </a:schemeClr>
                </a:solidFill>
              </a:rPr>
              <a:t> </a:t>
            </a:r>
            <a:r>
              <a:rPr lang="es-ES" sz="1300" dirty="0" err="1">
                <a:solidFill>
                  <a:schemeClr val="tx1">
                    <a:lumMod val="85000"/>
                    <a:lumOff val="15000"/>
                  </a:schemeClr>
                </a:solidFill>
              </a:rPr>
              <a:t>Journal</a:t>
            </a:r>
            <a:r>
              <a:rPr lang="es-ES" sz="1300" dirty="0">
                <a:solidFill>
                  <a:schemeClr val="tx1">
                    <a:lumMod val="85000"/>
                    <a:lumOff val="15000"/>
                  </a:schemeClr>
                </a:solidFill>
              </a:rPr>
              <a:t> </a:t>
            </a:r>
            <a:r>
              <a:rPr lang="es-ES" sz="1300" dirty="0" err="1">
                <a:solidFill>
                  <a:schemeClr val="tx1">
                    <a:lumMod val="85000"/>
                    <a:lumOff val="15000"/>
                  </a:schemeClr>
                </a:solidFill>
              </a:rPr>
              <a:t>of</a:t>
            </a:r>
            <a:r>
              <a:rPr lang="es-ES" sz="1300" dirty="0">
                <a:solidFill>
                  <a:schemeClr val="tx1">
                    <a:lumMod val="85000"/>
                    <a:lumOff val="15000"/>
                  </a:schemeClr>
                </a:solidFill>
              </a:rPr>
              <a:t> </a:t>
            </a:r>
            <a:r>
              <a:rPr lang="es-ES" sz="1300" dirty="0" err="1">
                <a:solidFill>
                  <a:schemeClr val="tx1">
                    <a:lumMod val="85000"/>
                    <a:lumOff val="15000"/>
                  </a:schemeClr>
                </a:solidFill>
              </a:rPr>
              <a:t>the</a:t>
            </a:r>
            <a:r>
              <a:rPr lang="es-ES" sz="1300" dirty="0">
                <a:solidFill>
                  <a:schemeClr val="tx1">
                    <a:lumMod val="85000"/>
                    <a:lumOff val="15000"/>
                  </a:schemeClr>
                </a:solidFill>
              </a:rPr>
              <a:t> IAOS 33 (4): 943-949.</a:t>
            </a:r>
          </a:p>
          <a:p>
            <a:pPr marL="285750" lvl="1" indent="-285750">
              <a:spcBef>
                <a:spcPts val="0"/>
              </a:spcBef>
              <a:spcAft>
                <a:spcPts val="600"/>
              </a:spcAft>
              <a:buFont typeface="Courier New" panose="02070309020205020404" pitchFamily="49" charset="0"/>
              <a:buChar char="o"/>
            </a:pPr>
            <a:r>
              <a:rPr lang="en-US" sz="1300" b="0" i="0" dirty="0">
                <a:solidFill>
                  <a:schemeClr val="bg1"/>
                </a:solidFill>
                <a:effectLst/>
              </a:rPr>
              <a:t>Deep Learning Algorithms for the Early Detection of Breast Cancer: A Comparative Study with Traditional Machine Learning. Forthcoming: Informatics in Medicine unlocked.</a:t>
            </a:r>
          </a:p>
        </p:txBody>
      </p:sp>
      <p:cxnSp>
        <p:nvCxnSpPr>
          <p:cNvPr id="1045" name="Straight Connector 1044">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CA37457-E3CD-98E3-7D87-DA6961F8FA57}"/>
              </a:ext>
            </a:extLst>
          </p:cNvPr>
          <p:cNvSpPr txBox="1"/>
          <p:nvPr/>
        </p:nvSpPr>
        <p:spPr>
          <a:xfrm>
            <a:off x="4798996" y="211265"/>
            <a:ext cx="6097604" cy="646331"/>
          </a:xfrm>
          <a:prstGeom prst="rect">
            <a:avLst/>
          </a:prstGeom>
          <a:noFill/>
        </p:spPr>
        <p:txBody>
          <a:bodyPr wrap="square">
            <a:spAutoFit/>
          </a:bodyPr>
          <a:lstStyle/>
          <a:p>
            <a:r>
              <a:rPr lang="en-US" b="0" i="0" dirty="0">
                <a:effectLst/>
                <a:latin typeface="Calibri" panose="020F0502020204030204" pitchFamily="34" charset="0"/>
                <a:hlinkClick r:id="rId2"/>
              </a:rPr>
              <a:t>https://www.sciencedirect.com/science/article/pii/S2352914823001636</a:t>
            </a:r>
            <a:endParaRPr lang="es-BO" dirty="0">
              <a:highlight>
                <a:srgbClr val="FFFF00"/>
              </a:highlight>
            </a:endParaRPr>
          </a:p>
        </p:txBody>
      </p:sp>
      <p:pic>
        <p:nvPicPr>
          <p:cNvPr id="9" name="Picture 8">
            <a:extLst>
              <a:ext uri="{FF2B5EF4-FFF2-40B4-BE49-F238E27FC236}">
                <a16:creationId xmlns:a16="http://schemas.microsoft.com/office/drawing/2014/main" id="{33C54DFA-FE99-C6D6-810B-57A314F095FE}"/>
              </a:ext>
            </a:extLst>
          </p:cNvPr>
          <p:cNvPicPr>
            <a:picLocks noChangeAspect="1"/>
          </p:cNvPicPr>
          <p:nvPr/>
        </p:nvPicPr>
        <p:blipFill rotWithShape="1">
          <a:blip r:embed="rId3"/>
          <a:srcRect r="4800"/>
          <a:stretch/>
        </p:blipFill>
        <p:spPr>
          <a:xfrm>
            <a:off x="5562679" y="857596"/>
            <a:ext cx="6180141" cy="4263992"/>
          </a:xfrm>
          <a:prstGeom prst="rect">
            <a:avLst/>
          </a:prstGeom>
        </p:spPr>
      </p:pic>
    </p:spTree>
    <p:extLst>
      <p:ext uri="{BB962C8B-B14F-4D97-AF65-F5344CB8AC3E}">
        <p14:creationId xmlns:p14="http://schemas.microsoft.com/office/powerpoint/2010/main" val="3972453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9">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Op ontdekking van Tromsø, de arctische hoofdstad">
            <a:extLst>
              <a:ext uri="{FF2B5EF4-FFF2-40B4-BE49-F238E27FC236}">
                <a16:creationId xmlns:a16="http://schemas.microsoft.com/office/drawing/2014/main" id="{0147191A-8436-B361-02D7-42BBB2FDC7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960" r="14220" b="-1"/>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El edificio | Guggenheim Bilbao Museoa">
            <a:extLst>
              <a:ext uri="{FF2B5EF4-FFF2-40B4-BE49-F238E27FC236}">
                <a16:creationId xmlns:a16="http://schemas.microsoft.com/office/drawing/2014/main" id="{44F296A0-DCA2-F4CF-8205-7C74BA090F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90"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64BBF7-4780-5EAC-C760-020645BD5604}"/>
              </a:ext>
            </a:extLst>
          </p:cNvPr>
          <p:cNvPicPr>
            <a:picLocks noChangeAspect="1"/>
          </p:cNvPicPr>
          <p:nvPr/>
        </p:nvPicPr>
        <p:blipFill rotWithShape="1">
          <a:blip r:embed="rId4"/>
          <a:srcRect t="15837" r="2" b="12785"/>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052" name="Freeform: Shape 1051">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4" name="Freeform: Shape 1053">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AFD3DF-FE10-A34F-F540-B18771DF5700}"/>
              </a:ext>
            </a:extLst>
          </p:cNvPr>
          <p:cNvSpPr>
            <a:spLocks noGrp="1"/>
          </p:cNvSpPr>
          <p:nvPr>
            <p:ph type="title"/>
          </p:nvPr>
        </p:nvSpPr>
        <p:spPr>
          <a:xfrm>
            <a:off x="448055" y="685800"/>
            <a:ext cx="3317699" cy="1325563"/>
          </a:xfrm>
        </p:spPr>
        <p:txBody>
          <a:bodyPr>
            <a:normAutofit fontScale="90000"/>
          </a:bodyPr>
          <a:lstStyle/>
          <a:p>
            <a:r>
              <a:rPr lang="es-BO" sz="2800" dirty="0"/>
              <a:t>Experiencia de conferencias y consultorías</a:t>
            </a:r>
            <a:br>
              <a:rPr lang="es-BO" sz="2800" dirty="0"/>
            </a:br>
            <a:r>
              <a:rPr lang="es-BO" sz="1800" dirty="0">
                <a:latin typeface="Grandview" panose="020B0502040204020203" pitchFamily="34" charset="0"/>
                <a:hlinkClick r:id="rId5"/>
              </a:rPr>
              <a:t>https://www.bayessolutions.org/</a:t>
            </a:r>
            <a:r>
              <a:rPr lang="es-BO" sz="1800" dirty="0">
                <a:latin typeface="Grandview" panose="020B0502040204020203" pitchFamily="34" charset="0"/>
              </a:rPr>
              <a:t> </a:t>
            </a:r>
            <a:endParaRPr lang="es-BO" sz="2800" dirty="0">
              <a:latin typeface="Grandview" panose="020B0502040204020203" pitchFamily="34" charset="0"/>
            </a:endParaRPr>
          </a:p>
        </p:txBody>
      </p:sp>
      <p:sp>
        <p:nvSpPr>
          <p:cNvPr id="1056" name="Rectangle 105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8" name="Rectangle 105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AFA6CF-A1CD-567C-DE38-C30B03334960}"/>
              </a:ext>
            </a:extLst>
          </p:cNvPr>
          <p:cNvSpPr>
            <a:spLocks noGrp="1"/>
          </p:cNvSpPr>
          <p:nvPr>
            <p:ph idx="1"/>
          </p:nvPr>
        </p:nvSpPr>
        <p:spPr>
          <a:xfrm>
            <a:off x="448056" y="2258568"/>
            <a:ext cx="2807208" cy="3922776"/>
          </a:xfrm>
        </p:spPr>
        <p:txBody>
          <a:bodyPr>
            <a:normAutofit lnSpcReduction="10000"/>
          </a:bodyPr>
          <a:lstStyle/>
          <a:p>
            <a:r>
              <a:rPr lang="es-BO" sz="2400" dirty="0"/>
              <a:t>Ética de la inteligencia artificial (Bilbao, 2022)</a:t>
            </a:r>
          </a:p>
          <a:p>
            <a:r>
              <a:rPr lang="en-US" sz="2400" i="0" dirty="0">
                <a:effectLst/>
              </a:rPr>
              <a:t>Northern Lights Deep Learning Conference (</a:t>
            </a:r>
            <a:r>
              <a:rPr lang="en-US" sz="2400" i="0" dirty="0" err="1">
                <a:effectLst/>
              </a:rPr>
              <a:t>Tromsø</a:t>
            </a:r>
            <a:r>
              <a:rPr lang="en-US" sz="2400" i="0" dirty="0">
                <a:effectLst/>
              </a:rPr>
              <a:t>, 2023)</a:t>
            </a:r>
          </a:p>
          <a:p>
            <a:r>
              <a:rPr lang="en-US" sz="2400" i="0" dirty="0">
                <a:effectLst/>
              </a:rPr>
              <a:t>Spatial machine learning for PMT </a:t>
            </a:r>
            <a:r>
              <a:rPr lang="en-US" sz="2400" dirty="0"/>
              <a:t>(Indonesia)</a:t>
            </a:r>
          </a:p>
          <a:p>
            <a:r>
              <a:rPr lang="en-US" sz="2400" i="0" dirty="0" err="1">
                <a:effectLst/>
              </a:rPr>
              <a:t>Bionica</a:t>
            </a:r>
            <a:r>
              <a:rPr lang="en-US" sz="2400" i="0" dirty="0">
                <a:effectLst/>
              </a:rPr>
              <a:t> </a:t>
            </a:r>
            <a:endParaRPr lang="es-BO" sz="2400" i="0" dirty="0">
              <a:effectLst/>
            </a:endParaRPr>
          </a:p>
        </p:txBody>
      </p:sp>
    </p:spTree>
    <p:extLst>
      <p:ext uri="{BB962C8B-B14F-4D97-AF65-F5344CB8AC3E}">
        <p14:creationId xmlns:p14="http://schemas.microsoft.com/office/powerpoint/2010/main" val="690759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áfico">
            <a:extLst>
              <a:ext uri="{FF2B5EF4-FFF2-40B4-BE49-F238E27FC236}">
                <a16:creationId xmlns:a16="http://schemas.microsoft.com/office/drawing/2014/main" id="{561D8A80-0590-80B6-B03D-22611C7AA6C4}"/>
              </a:ext>
            </a:extLst>
          </p:cNvPr>
          <p:cNvPicPr>
            <a:picLocks noChangeAspect="1"/>
          </p:cNvPicPr>
          <p:nvPr/>
        </p:nvPicPr>
        <p:blipFill rotWithShape="1">
          <a:blip r:embed="rId2"/>
          <a:srcRect r="21000"/>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13D0D2-28E5-2058-2140-4D215848BC5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latin typeface="+mj-lt"/>
              </a:rPr>
              <a:t>Fundamentos de la AI</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40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p:txBody>
          <a:bodyPr/>
          <a:lstStyle/>
          <a:p>
            <a:r>
              <a:rPr lang="es-BO" dirty="0"/>
              <a:t>Fundamentos de la IA</a:t>
            </a:r>
            <a:br>
              <a:rPr lang="es-BO" dirty="0"/>
            </a:br>
            <a:r>
              <a:rPr lang="es-BO" dirty="0"/>
              <a:t>¿Qué es la inteligencia humana?</a:t>
            </a:r>
          </a:p>
        </p:txBody>
      </p:sp>
      <p:sp>
        <p:nvSpPr>
          <p:cNvPr id="4" name="TextBox 3">
            <a:extLst>
              <a:ext uri="{FF2B5EF4-FFF2-40B4-BE49-F238E27FC236}">
                <a16:creationId xmlns:a16="http://schemas.microsoft.com/office/drawing/2014/main" id="{77559B03-82E3-F415-4E0D-D7BB8F1CE520}"/>
              </a:ext>
            </a:extLst>
          </p:cNvPr>
          <p:cNvSpPr txBox="1"/>
          <p:nvPr/>
        </p:nvSpPr>
        <p:spPr>
          <a:xfrm>
            <a:off x="838200" y="1793115"/>
            <a:ext cx="8681185" cy="4729500"/>
          </a:xfrm>
          <a:prstGeom prst="rect">
            <a:avLst/>
          </a:prstGeom>
          <a:noFill/>
        </p:spPr>
        <p:txBody>
          <a:bodyPr wrap="square">
            <a:spAutoFit/>
          </a:bodyPr>
          <a:lstStyle/>
          <a:p>
            <a:pPr marL="571500" marR="0" indent="-571500">
              <a:lnSpc>
                <a:spcPct val="107000"/>
              </a:lnSpc>
              <a:spcBef>
                <a:spcPts val="0"/>
              </a:spcBef>
              <a:spcAft>
                <a:spcPts val="800"/>
              </a:spcAft>
              <a:buFont typeface="Arial" panose="020B0604020202020204" pitchFamily="34" charset="0"/>
              <a:buChar char="•"/>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No existe consenso (</a:t>
            </a:r>
            <a:r>
              <a:rPr lang="es-ES" sz="24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constructo latente</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a:t>
            </a:r>
          </a:p>
          <a:p>
            <a:pPr marL="571500" marR="0" indent="-571500">
              <a:lnSpc>
                <a:spcPct val="107000"/>
              </a:lnSpc>
              <a:spcBef>
                <a:spcPts val="0"/>
              </a:spcBef>
              <a:spcAft>
                <a:spcPts val="800"/>
              </a:spcAft>
              <a:buFont typeface="Arial" panose="020B0604020202020204" pitchFamily="34" charset="0"/>
              <a:buChar char="•"/>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‘inteligencia’ proviene del latín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intelligentia</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o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intellēctus</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que a su vez provienen del verbo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intellegere</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—término compuesto de inter («entre») y </a:t>
            </a:r>
            <a:r>
              <a:rPr lang="es-ES" sz="2400" kern="100" dirty="0" err="1">
                <a:effectLst/>
                <a:latin typeface="Calibri" panose="020F0502020204030204" pitchFamily="34" charset="0"/>
                <a:ea typeface="Calibri" panose="020F0502020204030204" pitchFamily="34" charset="0"/>
                <a:cs typeface="Times New Roman" panose="02020603050405020304" pitchFamily="18" charset="0"/>
              </a:rPr>
              <a:t>legere</a:t>
            </a: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 («leer, escoger»)— que significa comprender o percibir.</a:t>
            </a:r>
          </a:p>
          <a:p>
            <a:pPr marL="571500" marR="0" indent="-571500">
              <a:lnSpc>
                <a:spcPct val="107000"/>
              </a:lnSpc>
              <a:spcBef>
                <a:spcPts val="0"/>
              </a:spcBef>
              <a:spcAft>
                <a:spcPts val="800"/>
              </a:spcAft>
              <a:buFont typeface="Arial" panose="020B0604020202020204" pitchFamily="34" charset="0"/>
              <a:buChar char="•"/>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Capacidad mental general de razonar, planificar, resolver problemas, pensar de forma abstracta, comprender ideas complejas, aprender rápidamente y aprender de la experiencia. </a:t>
            </a:r>
          </a:p>
          <a:p>
            <a:pPr marL="571500" marR="0" indent="-571500">
              <a:lnSpc>
                <a:spcPct val="107000"/>
              </a:lnSpc>
              <a:spcBef>
                <a:spcPts val="0"/>
              </a:spcBef>
              <a:spcAft>
                <a:spcPts val="800"/>
              </a:spcAft>
              <a:buFont typeface="Arial" panose="020B0604020202020204" pitchFamily="34" charset="0"/>
              <a:buChar char="•"/>
            </a:pPr>
            <a:r>
              <a:rPr lang="es-ES" sz="2400" kern="100" dirty="0">
                <a:effectLst/>
                <a:latin typeface="Calibri" panose="020F0502020204030204" pitchFamily="34" charset="0"/>
                <a:ea typeface="Calibri" panose="020F0502020204030204" pitchFamily="34" charset="0"/>
                <a:cs typeface="Times New Roman" panose="02020603050405020304" pitchFamily="18" charset="0"/>
              </a:rPr>
              <a:t>Inteligencias múltiples (Howard Gardner): inteligencia lingüística, lógico-matemática, espacial, musical, interpersonal, intrapersonal.</a:t>
            </a:r>
            <a:endParaRPr lang="es-BO"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8651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948C-308A-10FF-7FA9-AC07D534ADF0}"/>
              </a:ext>
            </a:extLst>
          </p:cNvPr>
          <p:cNvSpPr>
            <a:spLocks noGrp="1"/>
          </p:cNvSpPr>
          <p:nvPr>
            <p:ph type="title"/>
          </p:nvPr>
        </p:nvSpPr>
        <p:spPr/>
        <p:txBody>
          <a:bodyPr/>
          <a:lstStyle/>
          <a:p>
            <a:r>
              <a:rPr lang="es-BO" dirty="0"/>
              <a:t>Fundamentos de la IA</a:t>
            </a:r>
            <a:br>
              <a:rPr lang="es-BO" dirty="0"/>
            </a:br>
            <a:r>
              <a:rPr lang="es-BO" dirty="0"/>
              <a:t>¿Qué es la IA?</a:t>
            </a:r>
          </a:p>
        </p:txBody>
      </p:sp>
      <p:sp>
        <p:nvSpPr>
          <p:cNvPr id="4" name="TextBox 3">
            <a:extLst>
              <a:ext uri="{FF2B5EF4-FFF2-40B4-BE49-F238E27FC236}">
                <a16:creationId xmlns:a16="http://schemas.microsoft.com/office/drawing/2014/main" id="{77559B03-82E3-F415-4E0D-D7BB8F1CE520}"/>
              </a:ext>
            </a:extLst>
          </p:cNvPr>
          <p:cNvSpPr txBox="1"/>
          <p:nvPr/>
        </p:nvSpPr>
        <p:spPr>
          <a:xfrm>
            <a:off x="838199" y="1927869"/>
            <a:ext cx="8243047" cy="3440365"/>
          </a:xfrm>
          <a:prstGeom prst="rect">
            <a:avLst/>
          </a:prstGeom>
          <a:noFill/>
        </p:spPr>
        <p:txBody>
          <a:bodyPr wrap="square">
            <a:spAutoFit/>
          </a:bodyPr>
          <a:lstStyle/>
          <a:p>
            <a:pPr marL="0" marR="0">
              <a:lnSpc>
                <a:spcPct val="107000"/>
              </a:lnSpc>
              <a:spcBef>
                <a:spcPts val="0"/>
              </a:spcBef>
              <a:spcAft>
                <a:spcPts val="800"/>
              </a:spcAft>
            </a:pPr>
            <a:r>
              <a:rPr lang="es-BO" sz="3600" kern="100" dirty="0">
                <a:effectLst/>
                <a:latin typeface="Calibri" panose="020F0502020204030204" pitchFamily="34" charset="0"/>
                <a:ea typeface="Calibri" panose="020F0502020204030204" pitchFamily="34" charset="0"/>
                <a:cs typeface="Times New Roman" panose="02020603050405020304" pitchFamily="18" charset="0"/>
              </a:rPr>
              <a:t>Preguntemos a </a:t>
            </a:r>
            <a:r>
              <a:rPr lang="es-BO" sz="3600" kern="1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s-BO" sz="36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s-BO"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s-ES" sz="3600" kern="100" dirty="0">
                <a:effectLst/>
                <a:latin typeface="Calibri" panose="020F0502020204030204" pitchFamily="34" charset="0"/>
                <a:ea typeface="Calibri" panose="020F0502020204030204" pitchFamily="34" charset="0"/>
                <a:cs typeface="Times New Roman" panose="02020603050405020304" pitchFamily="18" charset="0"/>
              </a:rPr>
              <a:t>¿Han usado antes </a:t>
            </a:r>
            <a:r>
              <a:rPr lang="es-ES" sz="3600" kern="1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s-ES" sz="36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s-BO" sz="3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3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16832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6.1.4122"/>
  <p:tag name="SLIDO_PRESENTATION_ID" val="00000000-0000-0000-0000-000000000000"/>
  <p:tag name="SLIDO_EVENT_UUID" val="a1ffbdd1-63a9-4fef-9a4a-09b1e381b39f"/>
  <p:tag name="SLIDO_EVENT_SECTION_UUID" val="9b8d9f9b-6124-4dde-98ff-5d4dd10a6889"/>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OTE1NzQ1MDB9"/>
  <p:tag name="SLIDO_TYPE" val="SlidoPoll"/>
  <p:tag name="SLIDO_POLL_UUID" val="4920404e-e111-427d-ab6d-391c230651c6"/>
  <p:tag name="SLIDO_TIMELINE" val="W3sicG9sbFF1ZXN0aW9uVXVpZCI6IjFkYjlkZWM3LWYwOTgtNGQ1Ni1iM2U1LWM2YjE0MGNhYWI4Y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3451</Words>
  <Application>Microsoft Office PowerPoint</Application>
  <PresentationFormat>Widescreen</PresentationFormat>
  <Paragraphs>230</Paragraphs>
  <Slides>38</Slides>
  <Notes>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53" baseType="lpstr">
      <vt:lpstr>arial</vt:lpstr>
      <vt:lpstr>arial</vt:lpstr>
      <vt:lpstr>Arial Nova</vt:lpstr>
      <vt:lpstr>Arial Nova Cond</vt:lpstr>
      <vt:lpstr>Calibri</vt:lpstr>
      <vt:lpstr>Calibri Light</vt:lpstr>
      <vt:lpstr>Courier New</vt:lpstr>
      <vt:lpstr>Grandview</vt:lpstr>
      <vt:lpstr>Haettenschweiler</vt:lpstr>
      <vt:lpstr>Impact</vt:lpstr>
      <vt:lpstr>Merriweather</vt:lpstr>
      <vt:lpstr>Söhne</vt:lpstr>
      <vt:lpstr>Wingdings</vt:lpstr>
      <vt:lpstr>Office Theme</vt:lpstr>
      <vt:lpstr>Bitmap Image</vt:lpstr>
      <vt:lpstr>Aplicaciones de Inteligencia Artificial en Economía y Finanzas</vt:lpstr>
      <vt:lpstr>Contenido</vt:lpstr>
      <vt:lpstr>R.M. Gonzales Martinez</vt:lpstr>
      <vt:lpstr>R.M. Gonzales Martinez</vt:lpstr>
      <vt:lpstr>R.M. Gonzales Martinez</vt:lpstr>
      <vt:lpstr>Experiencia de conferencias y consultorías https://www.bayessolutions.org/ </vt:lpstr>
      <vt:lpstr>Fundamentos de la AI</vt:lpstr>
      <vt:lpstr>Fundamentos de la IA ¿Qué es la inteligencia humana?</vt:lpstr>
      <vt:lpstr>Fundamentos de la IA ¿Qué es la IA?</vt:lpstr>
      <vt:lpstr>PowerPoint Presentation</vt:lpstr>
      <vt:lpstr>Fundamentos de la IA ¿Qué es la IA?</vt:lpstr>
      <vt:lpstr>¿Qué es la IA? IA débil </vt:lpstr>
      <vt:lpstr>Fundamentos de la IA</vt:lpstr>
      <vt:lpstr>Fundamentos de la IA</vt:lpstr>
      <vt:lpstr>Fundamentos de la AI</vt:lpstr>
      <vt:lpstr>Fundamentos de la AI</vt:lpstr>
      <vt:lpstr>Fundamentos de la AI ¿Es la AI una moda pasajera?</vt:lpstr>
      <vt:lpstr>Fundamentos de la AI ¿Es la AI una moda pasajera?</vt:lpstr>
      <vt:lpstr>Fundamentos de la AI</vt:lpstr>
      <vt:lpstr>Fundamentos de la IA</vt:lpstr>
      <vt:lpstr>Fundamentos de la AI</vt:lpstr>
      <vt:lpstr>Fundamentos de la AI</vt:lpstr>
      <vt:lpstr>Fundamentos de la AI</vt:lpstr>
      <vt:lpstr>NLP</vt:lpstr>
      <vt:lpstr>NLP: Aplicaciones</vt:lpstr>
      <vt:lpstr>Fundamentos de la AI Lenguajes/software para ML y DL</vt:lpstr>
      <vt:lpstr>IA Bionica</vt:lpstr>
      <vt:lpstr>Fundamentos de la AI Lenguajes/software para NLP</vt:lpstr>
      <vt:lpstr>Fundamentos de la AI Lenguajes/software para ML, DL y NPL</vt:lpstr>
      <vt:lpstr>Aplicaciones</vt:lpstr>
      <vt:lpstr>Aplicaciones</vt:lpstr>
      <vt:lpstr>Aplicaciones</vt:lpstr>
      <vt:lpstr>Aplicaciones</vt:lpstr>
      <vt:lpstr>Aplicaciones</vt:lpstr>
      <vt:lpstr>Redes Neuronales y Economía/econometría </vt:lpstr>
      <vt:lpstr>Redes Neuronales y Economía/econometría </vt:lpstr>
      <vt:lpstr>Teorema Cybenko</vt:lpstr>
      <vt:lpstr>Preguntas, comentarios, sugerencias ¿Qué les interesa de la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Aplicaciones de Inteligencia Artificial en Economía y Finanzas</dc:title>
  <dc:creator>Rolando Gonzales Martinez</dc:creator>
  <cp:lastModifiedBy>Rolando Gonzales Martinez</cp:lastModifiedBy>
  <cp:revision>3</cp:revision>
  <dcterms:created xsi:type="dcterms:W3CDTF">2023-07-16T11:55:00Z</dcterms:created>
  <dcterms:modified xsi:type="dcterms:W3CDTF">2023-08-17T14:41:22Z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1.6.1.4122</vt:lpwstr>
  </property>
</Properties>
</file>